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84" r:id="rId3"/>
    <p:sldId id="285" r:id="rId4"/>
    <p:sldId id="279" r:id="rId5"/>
    <p:sldId id="286" r:id="rId6"/>
    <p:sldId id="287" r:id="rId7"/>
    <p:sldId id="288" r:id="rId8"/>
    <p:sldId id="290" r:id="rId9"/>
    <p:sldId id="280" r:id="rId10"/>
    <p:sldId id="281" r:id="rId11"/>
    <p:sldId id="277" r:id="rId12"/>
    <p:sldId id="278" r:id="rId13"/>
    <p:sldId id="282" r:id="rId14"/>
    <p:sldId id="283" r:id="rId15"/>
    <p:sldId id="276" r:id="rId16"/>
    <p:sldId id="262" r:id="rId17"/>
    <p:sldId id="272" r:id="rId18"/>
    <p:sldId id="258"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ro Carabelli" initials="P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8" autoAdjust="0"/>
    <p:restoredTop sz="88473" autoAdjust="0"/>
  </p:normalViewPr>
  <p:slideViewPr>
    <p:cSldViewPr>
      <p:cViewPr varScale="1">
        <p:scale>
          <a:sx n="127" d="100"/>
          <a:sy n="127" d="100"/>
        </p:scale>
        <p:origin x="750"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BA12B-7342-43F2-B1A3-CFB9CB189788}" type="datetimeFigureOut">
              <a:rPr lang="fr-FR" smtClean="0"/>
              <a:t>25/07/2022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2A3E0-6C03-48B7-9251-1E3448326430}" type="slidenum">
              <a:rPr lang="fr-FR" smtClean="0"/>
              <a:t>‹N°›</a:t>
            </a:fld>
            <a:endParaRPr lang="fr-FR"/>
          </a:p>
        </p:txBody>
      </p:sp>
    </p:spTree>
    <p:extLst>
      <p:ext uri="{BB962C8B-B14F-4D97-AF65-F5344CB8AC3E}">
        <p14:creationId xmlns:p14="http://schemas.microsoft.com/office/powerpoint/2010/main" val="140940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52A3E0-6C03-48B7-9251-1E3448326430}" type="slidenum">
              <a:rPr lang="fr-FR" smtClean="0"/>
              <a:t>4</a:t>
            </a:fld>
            <a:endParaRPr lang="fr-FR"/>
          </a:p>
        </p:txBody>
      </p:sp>
    </p:spTree>
    <p:extLst>
      <p:ext uri="{BB962C8B-B14F-4D97-AF65-F5344CB8AC3E}">
        <p14:creationId xmlns:p14="http://schemas.microsoft.com/office/powerpoint/2010/main" val="131139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52A3E0-6C03-48B7-9251-1E3448326430}" type="slidenum">
              <a:rPr lang="fr-FR" smtClean="0"/>
              <a:t>14</a:t>
            </a:fld>
            <a:endParaRPr lang="fr-FR"/>
          </a:p>
        </p:txBody>
      </p:sp>
    </p:spTree>
    <p:extLst>
      <p:ext uri="{BB962C8B-B14F-4D97-AF65-F5344CB8AC3E}">
        <p14:creationId xmlns:p14="http://schemas.microsoft.com/office/powerpoint/2010/main" val="314569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AD8560E-19CD-4A56-BB6B-EC4D2B6696E6}" type="datetimeFigureOut">
              <a:rPr lang="fr-FR" smtClean="0"/>
              <a:t>25/07/2022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0B3B52-A86A-4FBA-859E-D5F1AA4914A1}" type="slidenum">
              <a:rPr lang="fr-FR" smtClean="0"/>
              <a:t>‹N°›</a:t>
            </a:fld>
            <a:endParaRPr lang="fr-FR"/>
          </a:p>
        </p:txBody>
      </p:sp>
    </p:spTree>
    <p:extLst>
      <p:ext uri="{BB962C8B-B14F-4D97-AF65-F5344CB8AC3E}">
        <p14:creationId xmlns:p14="http://schemas.microsoft.com/office/powerpoint/2010/main" val="394660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AD8560E-19CD-4A56-BB6B-EC4D2B6696E6}" type="datetimeFigureOut">
              <a:rPr lang="fr-FR" smtClean="0"/>
              <a:t>25/07/2022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0B3B52-A86A-4FBA-859E-D5F1AA4914A1}" type="slidenum">
              <a:rPr lang="fr-FR" smtClean="0"/>
              <a:t>‹N°›</a:t>
            </a:fld>
            <a:endParaRPr lang="fr-FR"/>
          </a:p>
        </p:txBody>
      </p:sp>
    </p:spTree>
    <p:extLst>
      <p:ext uri="{BB962C8B-B14F-4D97-AF65-F5344CB8AC3E}">
        <p14:creationId xmlns:p14="http://schemas.microsoft.com/office/powerpoint/2010/main" val="180488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AD8560E-19CD-4A56-BB6B-EC4D2B6696E6}" type="datetimeFigureOut">
              <a:rPr lang="fr-FR" smtClean="0"/>
              <a:t>25/07/2022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0B3B52-A86A-4FBA-859E-D5F1AA4914A1}" type="slidenum">
              <a:rPr lang="fr-FR" smtClean="0"/>
              <a:t>‹N°›</a:t>
            </a:fld>
            <a:endParaRPr lang="fr-FR"/>
          </a:p>
        </p:txBody>
      </p:sp>
    </p:spTree>
    <p:extLst>
      <p:ext uri="{BB962C8B-B14F-4D97-AF65-F5344CB8AC3E}">
        <p14:creationId xmlns:p14="http://schemas.microsoft.com/office/powerpoint/2010/main" val="112617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AD8560E-19CD-4A56-BB6B-EC4D2B6696E6}" type="datetimeFigureOut">
              <a:rPr lang="fr-FR" smtClean="0"/>
              <a:t>25/07/2022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0B3B52-A86A-4FBA-859E-D5F1AA4914A1}" type="slidenum">
              <a:rPr lang="fr-FR" smtClean="0"/>
              <a:t>‹N°›</a:t>
            </a:fld>
            <a:endParaRPr lang="fr-FR"/>
          </a:p>
        </p:txBody>
      </p:sp>
    </p:spTree>
    <p:extLst>
      <p:ext uri="{BB962C8B-B14F-4D97-AF65-F5344CB8AC3E}">
        <p14:creationId xmlns:p14="http://schemas.microsoft.com/office/powerpoint/2010/main" val="172747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AD8560E-19CD-4A56-BB6B-EC4D2B6696E6}" type="datetimeFigureOut">
              <a:rPr lang="fr-FR" smtClean="0"/>
              <a:t>25/07/2022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0B3B52-A86A-4FBA-859E-D5F1AA4914A1}" type="slidenum">
              <a:rPr lang="fr-FR" smtClean="0"/>
              <a:t>‹N°›</a:t>
            </a:fld>
            <a:endParaRPr lang="fr-FR"/>
          </a:p>
        </p:txBody>
      </p:sp>
    </p:spTree>
    <p:extLst>
      <p:ext uri="{BB962C8B-B14F-4D97-AF65-F5344CB8AC3E}">
        <p14:creationId xmlns:p14="http://schemas.microsoft.com/office/powerpoint/2010/main" val="337740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AD8560E-19CD-4A56-BB6B-EC4D2B6696E6}" type="datetimeFigureOut">
              <a:rPr lang="fr-FR" smtClean="0"/>
              <a:t>25/07/2022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0B3B52-A86A-4FBA-859E-D5F1AA4914A1}" type="slidenum">
              <a:rPr lang="fr-FR" smtClean="0"/>
              <a:t>‹N°›</a:t>
            </a:fld>
            <a:endParaRPr lang="fr-FR"/>
          </a:p>
        </p:txBody>
      </p:sp>
    </p:spTree>
    <p:extLst>
      <p:ext uri="{BB962C8B-B14F-4D97-AF65-F5344CB8AC3E}">
        <p14:creationId xmlns:p14="http://schemas.microsoft.com/office/powerpoint/2010/main" val="278359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AD8560E-19CD-4A56-BB6B-EC4D2B6696E6}" type="datetimeFigureOut">
              <a:rPr lang="fr-FR" smtClean="0"/>
              <a:t>25/07/2022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0B3B52-A86A-4FBA-859E-D5F1AA4914A1}" type="slidenum">
              <a:rPr lang="fr-FR" smtClean="0"/>
              <a:t>‹N°›</a:t>
            </a:fld>
            <a:endParaRPr lang="fr-FR"/>
          </a:p>
        </p:txBody>
      </p:sp>
    </p:spTree>
    <p:extLst>
      <p:ext uri="{BB962C8B-B14F-4D97-AF65-F5344CB8AC3E}">
        <p14:creationId xmlns:p14="http://schemas.microsoft.com/office/powerpoint/2010/main" val="54648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AD8560E-19CD-4A56-BB6B-EC4D2B6696E6}" type="datetimeFigureOut">
              <a:rPr lang="fr-FR" smtClean="0"/>
              <a:t>25/07/2022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0B3B52-A86A-4FBA-859E-D5F1AA4914A1}" type="slidenum">
              <a:rPr lang="fr-FR" smtClean="0"/>
              <a:t>‹N°›</a:t>
            </a:fld>
            <a:endParaRPr lang="fr-FR"/>
          </a:p>
        </p:txBody>
      </p:sp>
    </p:spTree>
    <p:extLst>
      <p:ext uri="{BB962C8B-B14F-4D97-AF65-F5344CB8AC3E}">
        <p14:creationId xmlns:p14="http://schemas.microsoft.com/office/powerpoint/2010/main" val="126936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D8560E-19CD-4A56-BB6B-EC4D2B6696E6}" type="datetimeFigureOut">
              <a:rPr lang="fr-FR" smtClean="0"/>
              <a:t>25/07/2022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0B3B52-A86A-4FBA-859E-D5F1AA4914A1}" type="slidenum">
              <a:rPr lang="fr-FR" smtClean="0"/>
              <a:t>‹N°›</a:t>
            </a:fld>
            <a:endParaRPr lang="fr-FR"/>
          </a:p>
        </p:txBody>
      </p:sp>
    </p:spTree>
    <p:extLst>
      <p:ext uri="{BB962C8B-B14F-4D97-AF65-F5344CB8AC3E}">
        <p14:creationId xmlns:p14="http://schemas.microsoft.com/office/powerpoint/2010/main" val="143418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AD8560E-19CD-4A56-BB6B-EC4D2B6696E6}" type="datetimeFigureOut">
              <a:rPr lang="fr-FR" smtClean="0"/>
              <a:t>25/07/2022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0B3B52-A86A-4FBA-859E-D5F1AA4914A1}" type="slidenum">
              <a:rPr lang="fr-FR" smtClean="0"/>
              <a:t>‹N°›</a:t>
            </a:fld>
            <a:endParaRPr lang="fr-FR"/>
          </a:p>
        </p:txBody>
      </p:sp>
    </p:spTree>
    <p:extLst>
      <p:ext uri="{BB962C8B-B14F-4D97-AF65-F5344CB8AC3E}">
        <p14:creationId xmlns:p14="http://schemas.microsoft.com/office/powerpoint/2010/main" val="406802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AD8560E-19CD-4A56-BB6B-EC4D2B6696E6}" type="datetimeFigureOut">
              <a:rPr lang="fr-FR" smtClean="0"/>
              <a:t>25/07/2022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0B3B52-A86A-4FBA-859E-D5F1AA4914A1}" type="slidenum">
              <a:rPr lang="fr-FR" smtClean="0"/>
              <a:t>‹N°›</a:t>
            </a:fld>
            <a:endParaRPr lang="fr-FR"/>
          </a:p>
        </p:txBody>
      </p:sp>
    </p:spTree>
    <p:extLst>
      <p:ext uri="{BB962C8B-B14F-4D97-AF65-F5344CB8AC3E}">
        <p14:creationId xmlns:p14="http://schemas.microsoft.com/office/powerpoint/2010/main" val="328080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8560E-19CD-4A56-BB6B-EC4D2B6696E6}" type="datetimeFigureOut">
              <a:rPr lang="fr-FR" smtClean="0"/>
              <a:t>25/07/2022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B3B52-A86A-4FBA-859E-D5F1AA4914A1}" type="slidenum">
              <a:rPr lang="fr-FR" smtClean="0"/>
              <a:t>‹N°›</a:t>
            </a:fld>
            <a:endParaRPr lang="fr-FR"/>
          </a:p>
        </p:txBody>
      </p:sp>
    </p:spTree>
    <p:extLst>
      <p:ext uri="{BB962C8B-B14F-4D97-AF65-F5344CB8AC3E}">
        <p14:creationId xmlns:p14="http://schemas.microsoft.com/office/powerpoint/2010/main" val="4242154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hyperlink" Target="http://www.magaldi.com/en/about-us/the-magaldi-superbelt-conveyor/"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mailto:pietro.carabelli@magaldi.com"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magaldi.com/en/products-solutions/cleaning-systems1" TargetMode="External"/><Relationship Id="rId3" Type="http://schemas.openxmlformats.org/officeDocument/2006/relationships/image" Target="../media/image1.png"/><Relationship Id="rId7" Type="http://schemas.openxmlformats.org/officeDocument/2006/relationships/hyperlink" Target="https://www.magaldi.com/en/products-solutions/spillage-chain1"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magaldi.com/en/products-solutions/weighing-belt-feeder1" TargetMode="External"/><Relationship Id="rId5" Type="http://schemas.openxmlformats.org/officeDocument/2006/relationships/hyperlink" Target="https://www.magaldi.com/en/products-solutions/hot-dri-feeding" TargetMode="External"/><Relationship Id="rId10" Type="http://schemas.openxmlformats.org/officeDocument/2006/relationships/image" Target="../media/image4.png"/><Relationship Id="rId4" Type="http://schemas.openxmlformats.org/officeDocument/2006/relationships/hyperlink" Target="https://www.magaldi.com/en/products-solutions/casting-cooling1" TargetMode="Externa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www.magaldi.com/en/products-solutions/casting-transportation" TargetMode="External"/><Relationship Id="rId13" Type="http://schemas.openxmlformats.org/officeDocument/2006/relationships/hyperlink" Target="https://www.magaldi.com/en/products-solutions/furnace-feeding" TargetMode="External"/><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image" Target="../media/image20.png"/><Relationship Id="rId17" Type="http://schemas.openxmlformats.org/officeDocument/2006/relationships/image" Target="../media/image4.png"/><Relationship Id="rId2" Type="http://schemas.openxmlformats.org/officeDocument/2006/relationships/image" Target="../media/image2.png"/><Relationship Id="rId16" Type="http://schemas.openxmlformats.org/officeDocument/2006/relationships/hyperlink" Target="https://www.magaldi.com/en/products-solutions/shot-blasting-loading-and-unloading" TargetMode="External"/><Relationship Id="rId1" Type="http://schemas.openxmlformats.org/officeDocument/2006/relationships/slideLayout" Target="../slideLayouts/slideLayout2.xml"/><Relationship Id="rId6" Type="http://schemas.openxmlformats.org/officeDocument/2006/relationships/hyperlink" Target="https://www.magaldi.com/en/products-solutions/spillage-chain" TargetMode="External"/><Relationship Id="rId11" Type="http://schemas.openxmlformats.org/officeDocument/2006/relationships/hyperlink" Target="https://www.magaldi.com/en/products-solutions/casting-cooling" TargetMode="External"/><Relationship Id="rId5" Type="http://schemas.openxmlformats.org/officeDocument/2006/relationships/hyperlink" Target="http://www.magaldi.com/en/about-us/the-magaldi-superbelt-conveyor/" TargetMode="External"/><Relationship Id="rId15" Type="http://schemas.openxmlformats.org/officeDocument/2006/relationships/hyperlink" Target="https://www.magaldi.com/en/products-solutions/sprue-crusher-loading" TargetMode="External"/><Relationship Id="rId10" Type="http://schemas.openxmlformats.org/officeDocument/2006/relationships/hyperlink" Target="https://www.magaldi.com/en/products-solutions/hot-sand-transportation" TargetMode="External"/><Relationship Id="rId4" Type="http://schemas.openxmlformats.org/officeDocument/2006/relationships/image" Target="../media/image18.png"/><Relationship Id="rId9" Type="http://schemas.openxmlformats.org/officeDocument/2006/relationships/hyperlink" Target="https://www.magaldi.com/en/products-solutions/de-gating-and-sorting" TargetMode="External"/><Relationship Id="rId14" Type="http://schemas.openxmlformats.org/officeDocument/2006/relationships/hyperlink" Target="https://www.magaldi.com/en/products-solutions/mold-dump-transportatio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magaldi.com/en/products-solutions/heavy-scrap-conveying" TargetMode="External"/><Relationship Id="rId3" Type="http://schemas.openxmlformats.org/officeDocument/2006/relationships/image" Target="../media/image21.png"/><Relationship Id="rId7" Type="http://schemas.openxmlformats.org/officeDocument/2006/relationships/hyperlink" Target="https://www.magaldi.com/en/products-solutions/hot-shred-conveying-en"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4.png"/><Relationship Id="rId5" Type="http://schemas.openxmlformats.org/officeDocument/2006/relationships/hyperlink" Target="https://www.magaldi.com/en/products-solutions/weighing-belt-feeder" TargetMode="External"/><Relationship Id="rId10" Type="http://schemas.openxmlformats.org/officeDocument/2006/relationships/image" Target="../media/image1.png"/><Relationship Id="rId4" Type="http://schemas.openxmlformats.org/officeDocument/2006/relationships/hyperlink" Target="https://www.magaldi.com/en/products-solutions/casting-cooling1" TargetMode="External"/><Relationship Id="rId9" Type="http://schemas.openxmlformats.org/officeDocument/2006/relationships/hyperlink" Target="https://www.magaldi.com/en/products-solutions/mechanical-dust-proof-steel-belt-conveyor-for-handling-of-bulk-materia"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hyperlink" Target="https://www.magaldi.com/about-us/the-magaldi-superbelt-conveyor" TargetMode="External"/><Relationship Id="rId2" Type="http://schemas.openxmlformats.org/officeDocument/2006/relationships/hyperlink" Target="https://www.magaldi.com/en/products-solutions/forgings-transportation" TargetMode="Externa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hyperlink" Target="http://www.magaldi.com/en/about-us/the-magaldi-superbelt-conveyor/" TargetMode="External"/><Relationship Id="rId10" Type="http://schemas.openxmlformats.org/officeDocument/2006/relationships/hyperlink" Target="https://www.magaldi.com/en/products-solutions/weighing-belt-feeder2" TargetMode="External"/><Relationship Id="rId4" Type="http://schemas.openxmlformats.org/officeDocument/2006/relationships/image" Target="../media/image1.png"/><Relationship Id="rId9" Type="http://schemas.openxmlformats.org/officeDocument/2006/relationships/hyperlink" Target="https://www.magaldi.com/en/products-solutions/hot-sinter-conveyin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magaldi.com/en/products-solutions/hot-clinker-transportation" TargetMode="External"/><Relationship Id="rId13" Type="http://schemas.openxmlformats.org/officeDocument/2006/relationships/image" Target="../media/image27.png"/><Relationship Id="rId3" Type="http://schemas.openxmlformats.org/officeDocument/2006/relationships/hyperlink" Target="https://www.magaldi.com/en/products-solutions/cleaning-systems2" TargetMode="External"/><Relationship Id="rId7" Type="http://schemas.openxmlformats.org/officeDocument/2006/relationships/hyperlink" Target="https://www.magaldi.com/en/products-solutions/weighing-belt-feeder2" TargetMode="External"/><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s://www.magaldi.com/en/products-solutions/spillage-chain2" TargetMode="External"/><Relationship Id="rId5" Type="http://schemas.openxmlformats.org/officeDocument/2006/relationships/image" Target="../media/image1.png"/><Relationship Id="rId15" Type="http://schemas.openxmlformats.org/officeDocument/2006/relationships/image" Target="../media/image4.png"/><Relationship Id="rId10" Type="http://schemas.openxmlformats.org/officeDocument/2006/relationships/hyperlink" Target="https://www.magaldi.com/en/products-solutions/mechanical-dust-proof-steel-belt-conveyor-for-handling-of-bulk-materia3" TargetMode="External"/><Relationship Id="rId4" Type="http://schemas.openxmlformats.org/officeDocument/2006/relationships/image" Target="../media/image2.png"/><Relationship Id="rId9" Type="http://schemas.openxmlformats.org/officeDocument/2006/relationships/hyperlink" Target="https://www.magaldi.com/en/products-solutions/weighing-belt-feeder3" TargetMode="External"/><Relationship Id="rId14" Type="http://schemas.openxmlformats.org/officeDocument/2006/relationships/hyperlink" Target="https://www.magaldi.com/en/products-solutions/magaldi-buffalo-leather-belt"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magaldi.com/en/products-solutions/dry-bottom-ash-handling-in-pcf-power-plants-burning-high-ash-content-coals"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www.magaldi.com/en/products-solutions/postcombustion-of-high-ubc-bottom-ash" TargetMode="External"/><Relationship Id="rId5" Type="http://schemas.openxmlformats.org/officeDocument/2006/relationships/hyperlink" Target="https://www.magaldi.com/en/products-solutions/dry-bottom-ash-recycling-in-pcf-power-plants" TargetMode="External"/><Relationship Id="rId4" Type="http://schemas.openxmlformats.org/officeDocument/2006/relationships/hyperlink" Target="https://www.magaldi.com/en/products-solutions/dry-bottom-ash-handling-in-pcf-power-plants" TargetMode="Externa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hyperlink" Target="https://www.magaldi.com/en/products-solutions/mechanical-dust-proof-steel-belt-conveyor-for-handling-of-bulk-materials" TargetMode="External"/><Relationship Id="rId3" Type="http://schemas.openxmlformats.org/officeDocument/2006/relationships/hyperlink" Target="https://www.magaldi.com/en/products-solutions/dry-bottom-ash-handling-in-pcf-power-plants" TargetMode="External"/><Relationship Id="rId7"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4.png"/><Relationship Id="rId5" Type="http://schemas.openxmlformats.org/officeDocument/2006/relationships/hyperlink" Target="https://www.magaldi.com/en/products-solutions/dry-mill-rejects-handling-in-pcf-power-plants" TargetMode="External"/><Relationship Id="rId10" Type="http://schemas.openxmlformats.org/officeDocument/2006/relationships/image" Target="../media/image2.png"/><Relationship Id="rId4" Type="http://schemas.openxmlformats.org/officeDocument/2006/relationships/hyperlink" Target="https://www.magaldi.com/en/products-solutions/dust-proof-steel-belt-conveyor-for-handling-of-dry-fly-ash" TargetMode="External"/><Relationship Id="rId9" Type="http://schemas.openxmlformats.org/officeDocument/2006/relationships/hyperlink" Target="https://www.magaldi.com/en/products-solutions/flow-dynamics-conveyor"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png"/><Relationship Id="rId7" Type="http://schemas.openxmlformats.org/officeDocument/2006/relationships/hyperlink" Target="https://www.magaldi.com/en/products-solutions/csp-concentrating-solar-power" TargetMode="External"/><Relationship Id="rId2" Type="http://schemas.openxmlformats.org/officeDocument/2006/relationships/hyperlink" Target="https://www.magaldi.com/en/products-solutions/renewable-energy-storage-system-res"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magaldi.com/en/products-solutions/photovoltaic-storage" TargetMode="External"/><Relationship Id="rId4" Type="http://schemas.openxmlformats.org/officeDocument/2006/relationships/hyperlink" Target="https://www.youtube.com/watch?v=cT3vFKr4OUY" TargetMode="Externa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magaldi.com/en/products-solutions/renewable-energy-storage-system-res" TargetMode="External"/><Relationship Id="rId7" Type="http://schemas.openxmlformats.org/officeDocument/2006/relationships/image" Target="../media/image2.png"/><Relationship Id="rId2" Type="http://schemas.openxmlformats.org/officeDocument/2006/relationships/hyperlink" Target="https://www.magaldi.com/en/products-solutions/csp-concentrating-solar-power"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youtube.com/watch?v=00-IAhwoHIk" TargetMode="External"/><Relationship Id="rId4" Type="http://schemas.openxmlformats.org/officeDocument/2006/relationships/hyperlink" Target="https://www.youtube.com/watch?v=cT3vFKr4OU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hyperlink" Target="https://www.magaldi.com/en/products-solutions/dry-bottom-ash-handling-in-waste-incinerator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s://www.magaldi.com/en/expertise/waste-to-energ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hyperlink" Target="https://www.magaldi.com/en/about-us/the-magaldi-superbelt-conveyor/" TargetMode="External"/><Relationship Id="rId1" Type="http://schemas.openxmlformats.org/officeDocument/2006/relationships/slideLayout" Target="../slideLayouts/slideLayout2.xml"/><Relationship Id="rId6" Type="http://schemas.openxmlformats.org/officeDocument/2006/relationships/hyperlink" Target="https://www.magaldi.com/en/products-solutions/casting-cooling1" TargetMode="External"/><Relationship Id="rId5" Type="http://schemas.openxmlformats.org/officeDocument/2006/relationships/image" Target="../media/image6.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magaldi.com/en/products-solutions/mechanical-handling-of-biomass-in-pcf-power-pla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magaldi.com/en/products-solutions/dry-ash-handling-system-in-biomass-plants" TargetMode="External"/><Relationship Id="rId5" Type="http://schemas.openxmlformats.org/officeDocument/2006/relationships/hyperlink" Target="https://www.magaldi.com/en/products-solutions/casting-cooling1" TargetMode="External"/><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hyperlink" Target="https://www.magaldi.com/en/products-solutions/mechanical-dust-proof-steel-belt-conveyor-for-handling-of-bulk-materia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galdi.com/en/about-us/the-magaldi-superbelt-conveyor/"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magaldi.com/en/about-us/the-magaldi-superbelt-conveyor/"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jpeg"/><Relationship Id="rId7" Type="http://schemas.openxmlformats.org/officeDocument/2006/relationships/hyperlink" Target="https://www.magaldi.com/en/about-us/the-magaldi-superbelt-conveyor/"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magaldi.com/en/products-solutions/casting-cooling1" TargetMode="External"/><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www.magaldi.com/en/products-solutions/hot-sinter-transportation" TargetMode="External"/><Relationship Id="rId3" Type="http://schemas.openxmlformats.org/officeDocument/2006/relationships/image" Target="../media/image16.png"/><Relationship Id="rId7" Type="http://schemas.openxmlformats.org/officeDocument/2006/relationships/hyperlink" Target="https://www.magaldi.com/en/products-solutions/hot-scales-transportation"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magaldi.com/en/products-solutions/scrap-transportation-from-cutting-machine" TargetMode="External"/><Relationship Id="rId5" Type="http://schemas.openxmlformats.org/officeDocument/2006/relationships/hyperlink" Target="https://www.magaldi.com/en/products-solutions/heavy-scrap-transportation" TargetMode="External"/><Relationship Id="rId10" Type="http://schemas.openxmlformats.org/officeDocument/2006/relationships/image" Target="../media/image4.png"/><Relationship Id="rId4" Type="http://schemas.openxmlformats.org/officeDocument/2006/relationships/hyperlink" Target="https://www.magaldi.com/en/products-solutions/casting-cooling1" TargetMode="Externa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57807" y="1382413"/>
            <a:ext cx="4680520" cy="520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83297" y="2136553"/>
            <a:ext cx="8673516" cy="3323987"/>
          </a:xfrm>
          <a:prstGeom prst="rect">
            <a:avLst/>
          </a:prstGeom>
        </p:spPr>
        <p:txBody>
          <a:bodyPr wrap="square">
            <a:spAutoFit/>
          </a:bodyPr>
          <a:lstStyle/>
          <a:p>
            <a:r>
              <a:rPr lang="fr-FR" sz="1000" dirty="0"/>
              <a:t>Fondé en 1929 en Italie MAGALDI est concepteur et fabricant de solutions de convoyages adaptés pour ses Clients industriels tel que: centrales électriques au charbon et combustibles biomasses, usines de valorisation énergétique des déchets, aciéries et  métallurgies, fonderies, cimenteries, usines de traitement des minéraux,…</a:t>
            </a:r>
          </a:p>
          <a:p>
            <a:endParaRPr lang="fr-FR" sz="1000" dirty="0"/>
          </a:p>
          <a:p>
            <a:r>
              <a:rPr lang="fr-FR" sz="1000" dirty="0"/>
              <a:t>MAGALDI a mis en œuvre plus de 1 500 projets dans le monde entier, comprenant une large gamme de solutions mécaniques pour la manutention de matériaux à haute température, abrasifs et lourds…  avec un rôle variant  en fonction des missions  allant  de l’étude à la fabrication des équipements jusqu’à la réalisation  clé en main comprenant la mise en service d'exploitation et les contrats de maintenance.</a:t>
            </a:r>
            <a:br>
              <a:rPr lang="fr-FR" sz="1000" dirty="0"/>
            </a:br>
            <a:endParaRPr lang="fr-FR" sz="1000" dirty="0"/>
          </a:p>
          <a:p>
            <a:r>
              <a:rPr lang="fr-FR" sz="1000" dirty="0"/>
              <a:t>Le savoir faire de MAGALDI s’appuie notamment sur la </a:t>
            </a:r>
            <a:r>
              <a:rPr lang="fr-FR" sz="1000" dirty="0">
                <a:hlinkClick r:id="rId2"/>
              </a:rPr>
              <a:t>technologie </a:t>
            </a:r>
            <a:r>
              <a:rPr lang="fr-FR" sz="1000" dirty="0" err="1">
                <a:hlinkClick r:id="rId2"/>
              </a:rPr>
              <a:t>Superbelt</a:t>
            </a:r>
            <a:r>
              <a:rPr lang="fr-FR" sz="1000" dirty="0">
                <a:hlinkClick r:id="rId2"/>
              </a:rPr>
              <a:t>®</a:t>
            </a:r>
            <a:r>
              <a:rPr lang="fr-FR" sz="1000" dirty="0"/>
              <a:t> s’agissant d’ une bande transporteuse en acier brevetée capable de transporter des matériaux chauds, abrasifs et lourds dans des conditions extrêmes ainsi que des matériaux fins et matériaux en vrac.</a:t>
            </a:r>
          </a:p>
          <a:p>
            <a:endParaRPr lang="fr-FR" sz="1000" dirty="0"/>
          </a:p>
          <a:p>
            <a:r>
              <a:rPr lang="fr-FR" sz="1000" dirty="0"/>
              <a:t>Côté Energie, MAGALDI détient une grande expérience dans le secteur du photovoltaïque  à quoi s’ajoute  son innovation le </a:t>
            </a:r>
            <a:r>
              <a:rPr lang="fr-FR" sz="1000" cap="all" dirty="0"/>
              <a:t>STEM® - SOLAIRE THERMO-ÉLECTRIQUE </a:t>
            </a:r>
            <a:r>
              <a:rPr lang="fr-FR" sz="1000" dirty="0"/>
              <a:t>un système de concentration et de stockage  d’énergie solaire .</a:t>
            </a:r>
          </a:p>
          <a:p>
            <a:endParaRPr lang="fr-FR" sz="1000" dirty="0"/>
          </a:p>
          <a:p>
            <a:r>
              <a:rPr lang="fr-FR" sz="1000" b="1" dirty="0"/>
              <a:t>La mission permanente de MAGALDI est de concevoir, fabriquer et commercialiser des systèmes performants et fiables de haute qualité dans le respect des normes de sécurité et des normes environnementales. MAGALDI c’est 200 experts ingénieurs et techniciens à votre service dans les métiers de la mécanique de l’électricité , l’automatisme, … et ses produits sont 100% made in Italie. </a:t>
            </a:r>
          </a:p>
          <a:p>
            <a:endParaRPr lang="fr-FR" sz="1000" dirty="0"/>
          </a:p>
          <a:p>
            <a:endParaRPr lang="fr-FR" sz="1000" dirty="0"/>
          </a:p>
          <a:p>
            <a:r>
              <a:rPr lang="fr-FR" sz="1000" dirty="0"/>
              <a:t>MAGALDI détient aussi un excellent service de maintenance et de service après vente  </a:t>
            </a:r>
            <a:r>
              <a:rPr lang="fr-FR" sz="1000" dirty="0">
                <a:solidFill>
                  <a:srgbClr val="002060"/>
                </a:solidFill>
              </a:rPr>
              <a:t>=&gt; Voir </a:t>
            </a:r>
            <a:r>
              <a:rPr lang="fr-FR" sz="1000" b="1" u="sng" dirty="0">
                <a:solidFill>
                  <a:srgbClr val="002060"/>
                </a:solidFill>
              </a:rPr>
              <a:t>https://www.magaldi.com/en/service</a:t>
            </a:r>
          </a:p>
          <a:p>
            <a:endParaRPr lang="fr-FR" sz="1000" b="1" dirty="0"/>
          </a:p>
        </p:txBody>
      </p:sp>
      <p:pic>
        <p:nvPicPr>
          <p:cNvPr id="2050" name="Picture 2" descr="logo magal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448989"/>
            <a:ext cx="1944215" cy="5542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8670" y="341304"/>
            <a:ext cx="3805330" cy="769441"/>
          </a:xfrm>
          <a:prstGeom prst="rect">
            <a:avLst/>
          </a:prstGeom>
        </p:spPr>
        <p:txBody>
          <a:bodyPr wrap="square">
            <a:spAutoFit/>
          </a:bodyPr>
          <a:lstStyle/>
          <a:p>
            <a:r>
              <a:rPr lang="fr-FR" sz="1100" dirty="0"/>
              <a:t>Vos contacts: Pietro CARABELLI : +39 342 7635127</a:t>
            </a:r>
          </a:p>
          <a:p>
            <a:r>
              <a:rPr lang="fr-FR" sz="1100" dirty="0"/>
              <a:t>                         Joël MAUREZ :        +33 6 22 15 75 92</a:t>
            </a:r>
          </a:p>
          <a:p>
            <a:r>
              <a:rPr lang="it-IT" sz="1100" dirty="0"/>
              <a:t>Courrier électronique: </a:t>
            </a:r>
            <a:r>
              <a:rPr lang="it-IT" sz="1100" dirty="0">
                <a:hlinkClick r:id="rId4"/>
              </a:rPr>
              <a:t>pietro.carabelli@magaldi.com</a:t>
            </a:r>
            <a:r>
              <a:rPr lang="it-IT" sz="1100" dirty="0"/>
              <a:t>  </a:t>
            </a:r>
            <a:endParaRPr lang="fr-FR" sz="1100" dirty="0">
              <a:solidFill>
                <a:srgbClr val="002060"/>
              </a:solidFill>
            </a:endParaRPr>
          </a:p>
          <a:p>
            <a:r>
              <a:rPr lang="fr-FR" sz="1100" dirty="0">
                <a:solidFill>
                  <a:srgbClr val="002060"/>
                </a:solidFill>
              </a:rPr>
              <a:t>                                         </a:t>
            </a:r>
            <a:r>
              <a:rPr lang="fr-FR" sz="1100" dirty="0">
                <a:solidFill>
                  <a:srgbClr val="00B0F0"/>
                </a:solidFill>
              </a:rPr>
              <a:t>joel.maurez@brefond.com</a:t>
            </a:r>
          </a:p>
        </p:txBody>
      </p:sp>
      <p:sp>
        <p:nvSpPr>
          <p:cNvPr id="7" name="Rectangle 6"/>
          <p:cNvSpPr/>
          <p:nvPr/>
        </p:nvSpPr>
        <p:spPr>
          <a:xfrm>
            <a:off x="72841" y="147785"/>
            <a:ext cx="8928992" cy="655272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598038" y="1407698"/>
            <a:ext cx="8992210" cy="523220"/>
          </a:xfrm>
          <a:prstGeom prst="rect">
            <a:avLst/>
          </a:prstGeom>
        </p:spPr>
        <p:txBody>
          <a:bodyPr wrap="square">
            <a:spAutoFit/>
          </a:bodyPr>
          <a:lstStyle/>
          <a:p>
            <a:pPr algn="ctr"/>
            <a:r>
              <a:rPr lang="fr-FR" sz="1400" b="1" cap="all" dirty="0"/>
              <a:t>CONVOYEURS À BANDE EN ACIER POUR CONDITIONS SÉVÈRES </a:t>
            </a:r>
          </a:p>
          <a:p>
            <a:pPr algn="ctr"/>
            <a:r>
              <a:rPr lang="fr-FR" sz="1400" b="1" cap="all" dirty="0"/>
              <a:t>et Systèmes de </a:t>
            </a:r>
            <a:r>
              <a:rPr lang="fr-FR" sz="1400" b="1" dirty="0"/>
              <a:t>PRODUCTION ET STOCKAGE D’ENERGIE</a:t>
            </a:r>
            <a:endParaRPr lang="fr-FR" sz="1200" b="1" cap="all" dirty="0">
              <a:solidFill>
                <a:schemeClr val="accent1"/>
              </a:solidFill>
            </a:endParaRPr>
          </a:p>
        </p:txBody>
      </p:sp>
      <p:sp>
        <p:nvSpPr>
          <p:cNvPr id="2" name="AutoShape 2" descr="dessin pouce qui clique sur www.stickpng.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988081" y="5794832"/>
            <a:ext cx="435150" cy="435150"/>
          </a:xfrm>
          <a:prstGeom prst="rect">
            <a:avLst/>
          </a:prstGeom>
        </p:spPr>
      </p:pic>
      <p:sp>
        <p:nvSpPr>
          <p:cNvPr id="9" name="ZoneTexte 8"/>
          <p:cNvSpPr txBox="1"/>
          <p:nvPr/>
        </p:nvSpPr>
        <p:spPr>
          <a:xfrm>
            <a:off x="8172460" y="6392361"/>
            <a:ext cx="596830" cy="276999"/>
          </a:xfrm>
          <a:prstGeom prst="rect">
            <a:avLst/>
          </a:prstGeom>
          <a:noFill/>
        </p:spPr>
        <p:txBody>
          <a:bodyPr wrap="none" rtlCol="0">
            <a:spAutoFit/>
          </a:bodyPr>
          <a:lstStyle/>
          <a:p>
            <a:r>
              <a:rPr lang="fr-FR" sz="1200" dirty="0"/>
              <a:t>Page 1</a:t>
            </a:r>
          </a:p>
        </p:txBody>
      </p:sp>
      <p:sp>
        <p:nvSpPr>
          <p:cNvPr id="11" name="ZoneTexte 10"/>
          <p:cNvSpPr txBox="1"/>
          <p:nvPr/>
        </p:nvSpPr>
        <p:spPr>
          <a:xfrm>
            <a:off x="2137973" y="5614428"/>
            <a:ext cx="3285258" cy="307777"/>
          </a:xfrm>
          <a:prstGeom prst="rect">
            <a:avLst/>
          </a:prstGeom>
          <a:noFill/>
        </p:spPr>
        <p:txBody>
          <a:bodyPr wrap="none" rtlCol="0">
            <a:spAutoFit/>
          </a:bodyPr>
          <a:lstStyle/>
          <a:p>
            <a:r>
              <a:rPr lang="fr-FR" sz="1400" dirty="0"/>
              <a:t>Bonne lecture à vous et merci de cliquer   </a:t>
            </a:r>
          </a:p>
        </p:txBody>
      </p:sp>
      <p:sp>
        <p:nvSpPr>
          <p:cNvPr id="14" name="ZoneTexte 13"/>
          <p:cNvSpPr txBox="1"/>
          <p:nvPr/>
        </p:nvSpPr>
        <p:spPr>
          <a:xfrm>
            <a:off x="2389559" y="5922205"/>
            <a:ext cx="2637453" cy="307777"/>
          </a:xfrm>
          <a:prstGeom prst="rect">
            <a:avLst/>
          </a:prstGeom>
          <a:noFill/>
        </p:spPr>
        <p:txBody>
          <a:bodyPr wrap="none" rtlCol="0">
            <a:spAutoFit/>
          </a:bodyPr>
          <a:lstStyle/>
          <a:p>
            <a:r>
              <a:rPr lang="fr-FR" sz="1400" dirty="0"/>
              <a:t>sur les liens pour en savoir plus !</a:t>
            </a:r>
          </a:p>
        </p:txBody>
      </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557701" y="394769"/>
            <a:ext cx="860759" cy="860759"/>
          </a:xfrm>
          <a:prstGeom prst="rect">
            <a:avLst/>
          </a:prstGeom>
        </p:spPr>
      </p:pic>
      <p:pic>
        <p:nvPicPr>
          <p:cNvPr id="1026" name="Picture 2" descr="https://www.magaldi.com/upload/products/images/Prod__Solut_-_Hot_Scales_Transport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3230" y="1165403"/>
            <a:ext cx="3000375" cy="8433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1155743-0529-184F-C330-617817DBB88A}"/>
              </a:ext>
            </a:extLst>
          </p:cNvPr>
          <p:cNvSpPr txBox="1"/>
          <p:nvPr/>
        </p:nvSpPr>
        <p:spPr>
          <a:xfrm>
            <a:off x="2483768" y="198878"/>
            <a:ext cx="2251753" cy="1054932"/>
          </a:xfrm>
          <a:prstGeom prst="rect">
            <a:avLst/>
          </a:prstGeom>
          <a:noFill/>
        </p:spPr>
        <p:txBody>
          <a:bodyPr wrap="square" rtlCol="0">
            <a:spAutoFit/>
          </a:bodyPr>
          <a:lstStyle/>
          <a:p>
            <a:endParaRPr lang="fr-FR" dirty="0"/>
          </a:p>
        </p:txBody>
      </p:sp>
      <p:pic>
        <p:nvPicPr>
          <p:cNvPr id="12" name="Image 11">
            <a:extLst>
              <a:ext uri="{FF2B5EF4-FFF2-40B4-BE49-F238E27FC236}">
                <a16:creationId xmlns:a16="http://schemas.microsoft.com/office/drawing/2014/main" id="{60E3F833-3877-C2C8-6D7A-F85863BF3095}"/>
              </a:ext>
            </a:extLst>
          </p:cNvPr>
          <p:cNvPicPr>
            <a:picLocks noChangeAspect="1"/>
          </p:cNvPicPr>
          <p:nvPr/>
        </p:nvPicPr>
        <p:blipFill>
          <a:blip r:embed="rId7"/>
          <a:stretch>
            <a:fillRect/>
          </a:stretch>
        </p:blipFill>
        <p:spPr>
          <a:xfrm>
            <a:off x="2686098" y="261621"/>
            <a:ext cx="1741886" cy="947150"/>
          </a:xfrm>
          <a:prstGeom prst="rect">
            <a:avLst/>
          </a:prstGeom>
        </p:spPr>
      </p:pic>
    </p:spTree>
    <p:extLst>
      <p:ext uri="{BB962C8B-B14F-4D97-AF65-F5344CB8AC3E}">
        <p14:creationId xmlns:p14="http://schemas.microsoft.com/office/powerpoint/2010/main" val="21349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93300"/>
            <a:ext cx="8045597" cy="164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421460" y="715277"/>
            <a:ext cx="2301079" cy="646331"/>
          </a:xfrm>
          <a:prstGeom prst="rect">
            <a:avLst/>
          </a:prstGeom>
        </p:spPr>
        <p:txBody>
          <a:bodyPr wrap="none">
            <a:spAutoFit/>
          </a:bodyPr>
          <a:lstStyle/>
          <a:p>
            <a:r>
              <a:rPr lang="fr-FR" sz="3600" b="1" dirty="0"/>
              <a:t>Aciérie </a:t>
            </a:r>
            <a:r>
              <a:rPr lang="fr-FR" sz="2000" dirty="0"/>
              <a:t>(Suite)</a:t>
            </a:r>
          </a:p>
        </p:txBody>
      </p:sp>
      <p:sp>
        <p:nvSpPr>
          <p:cNvPr id="6" name="Rectangle 5"/>
          <p:cNvSpPr/>
          <p:nvPr/>
        </p:nvSpPr>
        <p:spPr>
          <a:xfrm>
            <a:off x="72000" y="72000"/>
            <a:ext cx="9000000" cy="6696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logo magal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898" y="434102"/>
            <a:ext cx="2453870" cy="6995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5536" y="1872000"/>
            <a:ext cx="1944464" cy="33572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9" name="Rectangle 8"/>
          <p:cNvSpPr/>
          <p:nvPr/>
        </p:nvSpPr>
        <p:spPr>
          <a:xfrm>
            <a:off x="2395628" y="2657408"/>
            <a:ext cx="1980000" cy="335709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10" name="Rectangle 9"/>
          <p:cNvSpPr/>
          <p:nvPr/>
        </p:nvSpPr>
        <p:spPr>
          <a:xfrm>
            <a:off x="4436640" y="1872000"/>
            <a:ext cx="1980000" cy="371724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11" name="Rectangle 10"/>
          <p:cNvSpPr/>
          <p:nvPr/>
        </p:nvSpPr>
        <p:spPr>
          <a:xfrm>
            <a:off x="6491283" y="1871999"/>
            <a:ext cx="1980000" cy="450819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12" name="ZoneTexte 11"/>
          <p:cNvSpPr txBox="1"/>
          <p:nvPr/>
        </p:nvSpPr>
        <p:spPr>
          <a:xfrm>
            <a:off x="395536" y="3503918"/>
            <a:ext cx="1949847" cy="1615827"/>
          </a:xfrm>
          <a:prstGeom prst="rect">
            <a:avLst/>
          </a:prstGeom>
          <a:noFill/>
        </p:spPr>
        <p:txBody>
          <a:bodyPr wrap="square" rtlCol="0">
            <a:spAutoFit/>
          </a:bodyPr>
          <a:lstStyle/>
          <a:p>
            <a:r>
              <a:rPr lang="fr-FR" sz="1100" b="1" dirty="0">
                <a:hlinkClick r:id="rId5"/>
              </a:rPr>
              <a:t>Alimentation DRI chaude</a:t>
            </a:r>
            <a:endParaRPr lang="fr-FR" sz="1100" b="1" dirty="0"/>
          </a:p>
          <a:p>
            <a:endParaRPr lang="fr-FR" sz="1100" b="1" dirty="0"/>
          </a:p>
          <a:p>
            <a:r>
              <a:rPr lang="fr-FR" sz="1100" b="1" cap="all" dirty="0"/>
              <a:t>ECOBELT® DRI</a:t>
            </a:r>
          </a:p>
          <a:p>
            <a:r>
              <a:rPr lang="fr-FR" sz="1100" dirty="0"/>
              <a:t>Convoyeur à bande en acier </a:t>
            </a:r>
          </a:p>
          <a:p>
            <a:r>
              <a:rPr lang="fr-FR" sz="1100" dirty="0"/>
              <a:t>pour la manipulation de </a:t>
            </a:r>
          </a:p>
          <a:p>
            <a:r>
              <a:rPr lang="fr-FR" sz="1100" dirty="0"/>
              <a:t>matériaux en vrac très </a:t>
            </a:r>
          </a:p>
          <a:p>
            <a:r>
              <a:rPr lang="fr-FR" sz="1100" dirty="0"/>
              <a:t>chauds et réactifs, comme </a:t>
            </a:r>
          </a:p>
          <a:p>
            <a:r>
              <a:rPr lang="fr-FR" sz="1100" dirty="0"/>
              <a:t>le fer à réduction directe (DRI)</a:t>
            </a:r>
          </a:p>
          <a:p>
            <a:endParaRPr lang="fr-FR" sz="1100" dirty="0"/>
          </a:p>
        </p:txBody>
      </p:sp>
      <p:sp>
        <p:nvSpPr>
          <p:cNvPr id="13" name="ZoneTexte 12"/>
          <p:cNvSpPr txBox="1"/>
          <p:nvPr/>
        </p:nvSpPr>
        <p:spPr>
          <a:xfrm>
            <a:off x="2517427" y="4604258"/>
            <a:ext cx="1858201" cy="1446550"/>
          </a:xfrm>
          <a:prstGeom prst="rect">
            <a:avLst/>
          </a:prstGeom>
          <a:noFill/>
        </p:spPr>
        <p:txBody>
          <a:bodyPr wrap="none" rtlCol="0">
            <a:spAutoFit/>
          </a:bodyPr>
          <a:lstStyle/>
          <a:p>
            <a:r>
              <a:rPr lang="fr-FR" sz="1100" b="1" dirty="0">
                <a:hlinkClick r:id="rId6"/>
              </a:rPr>
              <a:t>Chargeur de bande de </a:t>
            </a:r>
          </a:p>
          <a:p>
            <a:r>
              <a:rPr lang="fr-FR" sz="1100" b="1" dirty="0">
                <a:hlinkClick r:id="rId6"/>
              </a:rPr>
              <a:t>pesée</a:t>
            </a:r>
            <a:endParaRPr lang="fr-FR" sz="1100" b="1" dirty="0"/>
          </a:p>
          <a:p>
            <a:endParaRPr lang="fr-FR" sz="1100" b="1" dirty="0"/>
          </a:p>
          <a:p>
            <a:r>
              <a:rPr lang="fr-FR" sz="1100" b="1" cap="all" dirty="0"/>
              <a:t>DOSEUR PESANT MAGALDI</a:t>
            </a:r>
          </a:p>
          <a:p>
            <a:r>
              <a:rPr lang="fr-FR" sz="1100" dirty="0"/>
              <a:t>Chargeur de bande de pesée </a:t>
            </a:r>
          </a:p>
          <a:p>
            <a:r>
              <a:rPr lang="fr-FR" sz="1100" dirty="0"/>
              <a:t>fiable pour les matériaux </a:t>
            </a:r>
          </a:p>
          <a:p>
            <a:r>
              <a:rPr lang="fr-FR" sz="1100" dirty="0"/>
              <a:t>chauds et abrasifs.</a:t>
            </a:r>
          </a:p>
          <a:p>
            <a:endParaRPr lang="fr-FR" sz="1100" dirty="0"/>
          </a:p>
        </p:txBody>
      </p:sp>
      <p:sp>
        <p:nvSpPr>
          <p:cNvPr id="14" name="ZoneTexte 13"/>
          <p:cNvSpPr txBox="1"/>
          <p:nvPr/>
        </p:nvSpPr>
        <p:spPr>
          <a:xfrm>
            <a:off x="4438666" y="3561823"/>
            <a:ext cx="2015295" cy="1785104"/>
          </a:xfrm>
          <a:prstGeom prst="rect">
            <a:avLst/>
          </a:prstGeom>
          <a:noFill/>
        </p:spPr>
        <p:txBody>
          <a:bodyPr wrap="none" rtlCol="0">
            <a:spAutoFit/>
          </a:bodyPr>
          <a:lstStyle/>
          <a:p>
            <a:r>
              <a:rPr lang="fr-FR" sz="1100" b="1" dirty="0">
                <a:hlinkClick r:id="rId7"/>
              </a:rPr>
              <a:t>Chaîne de déversement</a:t>
            </a:r>
            <a:endParaRPr lang="fr-FR" sz="1100" b="1" dirty="0"/>
          </a:p>
          <a:p>
            <a:endParaRPr lang="fr-FR" sz="1100" b="1" dirty="0"/>
          </a:p>
          <a:p>
            <a:r>
              <a:rPr lang="fr-FR" sz="1100" b="1" cap="all" dirty="0"/>
              <a:t>MAGALDI SPILL-CHAÎNE</a:t>
            </a:r>
          </a:p>
          <a:p>
            <a:r>
              <a:rPr lang="fr-FR" sz="1100" dirty="0"/>
              <a:t>MAGALDI propose une solution </a:t>
            </a:r>
          </a:p>
          <a:p>
            <a:r>
              <a:rPr lang="fr-FR" sz="1100" dirty="0"/>
              <a:t>pour éliminer la dispersion </a:t>
            </a:r>
          </a:p>
          <a:p>
            <a:r>
              <a:rPr lang="fr-FR" sz="1100" dirty="0"/>
              <a:t>poussière/matériau, en évitant </a:t>
            </a:r>
          </a:p>
          <a:p>
            <a:r>
              <a:rPr lang="fr-FR" sz="1100" dirty="0"/>
              <a:t>la pollution de l'environnement </a:t>
            </a:r>
          </a:p>
          <a:p>
            <a:r>
              <a:rPr lang="fr-FR" sz="1100" dirty="0"/>
              <a:t>et en réduisant les coûts </a:t>
            </a:r>
          </a:p>
          <a:p>
            <a:r>
              <a:rPr lang="fr-FR" sz="1100" dirty="0"/>
              <a:t>d'exploitation.</a:t>
            </a:r>
          </a:p>
          <a:p>
            <a:endParaRPr lang="fr-FR" sz="1100" dirty="0"/>
          </a:p>
        </p:txBody>
      </p:sp>
      <p:sp>
        <p:nvSpPr>
          <p:cNvPr id="15" name="ZoneTexte 14"/>
          <p:cNvSpPr txBox="1"/>
          <p:nvPr/>
        </p:nvSpPr>
        <p:spPr>
          <a:xfrm>
            <a:off x="6546067" y="4328725"/>
            <a:ext cx="1983235" cy="2123658"/>
          </a:xfrm>
          <a:prstGeom prst="rect">
            <a:avLst/>
          </a:prstGeom>
          <a:noFill/>
        </p:spPr>
        <p:txBody>
          <a:bodyPr wrap="none" rtlCol="0">
            <a:spAutoFit/>
          </a:bodyPr>
          <a:lstStyle/>
          <a:p>
            <a:endParaRPr lang="fr-FR" sz="1100" b="1" dirty="0">
              <a:hlinkClick r:id="rId8"/>
            </a:endParaRPr>
          </a:p>
          <a:p>
            <a:r>
              <a:rPr lang="fr-FR" sz="1100" b="1" dirty="0">
                <a:hlinkClick r:id="rId8"/>
              </a:rPr>
              <a:t>Systèmes de nettoyage</a:t>
            </a:r>
            <a:endParaRPr lang="fr-FR" sz="1100" b="1" dirty="0"/>
          </a:p>
          <a:p>
            <a:endParaRPr lang="fr-FR" sz="1100" b="1" dirty="0"/>
          </a:p>
          <a:p>
            <a:r>
              <a:rPr lang="fr-FR" sz="1100" b="1" cap="all" dirty="0"/>
              <a:t>SYSTÈMES DE NETTOYAGE </a:t>
            </a:r>
          </a:p>
          <a:p>
            <a:r>
              <a:rPr lang="fr-FR" sz="1100" b="1" cap="all" dirty="0"/>
              <a:t>ARGONICS</a:t>
            </a:r>
          </a:p>
          <a:p>
            <a:r>
              <a:rPr lang="fr-FR" sz="1100" dirty="0"/>
              <a:t>Les systèmes de nettoyage </a:t>
            </a:r>
          </a:p>
          <a:p>
            <a:r>
              <a:rPr lang="fr-FR" sz="1100" dirty="0" err="1"/>
              <a:t>Argonics</a:t>
            </a:r>
            <a:r>
              <a:rPr lang="fr-FR" sz="1100" dirty="0"/>
              <a:t> sont la meilleure </a:t>
            </a:r>
          </a:p>
          <a:p>
            <a:r>
              <a:rPr lang="fr-FR" sz="1100" dirty="0"/>
              <a:t>option pour nettoyer les </a:t>
            </a:r>
          </a:p>
          <a:p>
            <a:r>
              <a:rPr lang="fr-FR" sz="1100" dirty="0"/>
              <a:t>bandes en caoutchouc </a:t>
            </a:r>
          </a:p>
          <a:p>
            <a:r>
              <a:rPr lang="fr-FR" sz="1100" dirty="0"/>
              <a:t>manipulant des matériaux fins, </a:t>
            </a:r>
          </a:p>
          <a:p>
            <a:r>
              <a:rPr lang="fr-FR" sz="1100" dirty="0"/>
              <a:t>poussiéreux et granuleux.</a:t>
            </a:r>
          </a:p>
          <a:p>
            <a:endParaRPr lang="fr-FR" sz="1100" dirty="0"/>
          </a:p>
        </p:txBody>
      </p:sp>
      <p:pic>
        <p:nvPicPr>
          <p:cNvPr id="16" name="Imag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29253">
            <a:off x="1876902" y="3686230"/>
            <a:ext cx="297962" cy="297962"/>
          </a:xfrm>
          <a:prstGeom prst="rect">
            <a:avLst/>
          </a:prstGeom>
        </p:spPr>
      </p:pic>
      <p:pic>
        <p:nvPicPr>
          <p:cNvPr id="17" name="Imag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29253">
            <a:off x="3848242" y="4815093"/>
            <a:ext cx="297962" cy="297962"/>
          </a:xfrm>
          <a:prstGeom prst="rect">
            <a:avLst/>
          </a:prstGeom>
        </p:spPr>
      </p:pic>
      <p:pic>
        <p:nvPicPr>
          <p:cNvPr id="18" name="Imag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29253">
            <a:off x="6008388" y="3581728"/>
            <a:ext cx="297962" cy="297962"/>
          </a:xfrm>
          <a:prstGeom prst="rect">
            <a:avLst/>
          </a:prstGeom>
        </p:spPr>
      </p:pic>
      <p:pic>
        <p:nvPicPr>
          <p:cNvPr id="19" name="Imag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29253">
            <a:off x="8070664" y="4537165"/>
            <a:ext cx="297962" cy="297962"/>
          </a:xfrm>
          <a:prstGeom prst="rect">
            <a:avLst/>
          </a:prstGeom>
        </p:spPr>
      </p:pic>
      <p:sp>
        <p:nvSpPr>
          <p:cNvPr id="20" name="Rectangle 19"/>
          <p:cNvSpPr/>
          <p:nvPr/>
        </p:nvSpPr>
        <p:spPr>
          <a:xfrm>
            <a:off x="8205855" y="6435596"/>
            <a:ext cx="675378" cy="276999"/>
          </a:xfrm>
          <a:prstGeom prst="rect">
            <a:avLst/>
          </a:prstGeom>
        </p:spPr>
        <p:txBody>
          <a:bodyPr wrap="none">
            <a:spAutoFit/>
          </a:bodyPr>
          <a:lstStyle/>
          <a:p>
            <a:r>
              <a:rPr lang="fr-FR" sz="1200" cap="all" dirty="0"/>
              <a:t>P</a:t>
            </a:r>
            <a:r>
              <a:rPr lang="fr-FR" sz="1200" dirty="0"/>
              <a:t>age 10</a:t>
            </a:r>
          </a:p>
        </p:txBody>
      </p:sp>
      <p:pic>
        <p:nvPicPr>
          <p:cNvPr id="2" name="Image 1">
            <a:extLst>
              <a:ext uri="{FF2B5EF4-FFF2-40B4-BE49-F238E27FC236}">
                <a16:creationId xmlns:a16="http://schemas.microsoft.com/office/drawing/2014/main" id="{5CA4BBD6-F9A9-DCB3-EB0B-99ECA79A860E}"/>
              </a:ext>
            </a:extLst>
          </p:cNvPr>
          <p:cNvPicPr>
            <a:picLocks noChangeAspect="1"/>
          </p:cNvPicPr>
          <p:nvPr/>
        </p:nvPicPr>
        <p:blipFill>
          <a:blip r:embed="rId10"/>
          <a:stretch>
            <a:fillRect/>
          </a:stretch>
        </p:blipFill>
        <p:spPr>
          <a:xfrm>
            <a:off x="131326" y="157473"/>
            <a:ext cx="2089045" cy="1135918"/>
          </a:xfrm>
          <a:prstGeom prst="rect">
            <a:avLst/>
          </a:prstGeom>
        </p:spPr>
      </p:pic>
    </p:spTree>
    <p:extLst>
      <p:ext uri="{BB962C8B-B14F-4D97-AF65-F5344CB8AC3E}">
        <p14:creationId xmlns:p14="http://schemas.microsoft.com/office/powerpoint/2010/main" val="178005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21101">
            <a:off x="4921752" y="5471038"/>
            <a:ext cx="297962" cy="297962"/>
          </a:xfrm>
          <a:prstGeom prst="rect">
            <a:avLst/>
          </a:prstGeom>
        </p:spPr>
      </p:pic>
      <p:sp>
        <p:nvSpPr>
          <p:cNvPr id="4" name="Rectangle 3"/>
          <p:cNvSpPr/>
          <p:nvPr/>
        </p:nvSpPr>
        <p:spPr>
          <a:xfrm>
            <a:off x="72000" y="116632"/>
            <a:ext cx="8928992" cy="662473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logo magal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791" y="287856"/>
            <a:ext cx="1584176" cy="45159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890059"/>
            <a:ext cx="684019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1168" y="89086"/>
            <a:ext cx="8373877" cy="892552"/>
          </a:xfrm>
          <a:prstGeom prst="rect">
            <a:avLst/>
          </a:prstGeom>
        </p:spPr>
        <p:txBody>
          <a:bodyPr wrap="square">
            <a:spAutoFit/>
          </a:bodyPr>
          <a:lstStyle/>
          <a:p>
            <a:r>
              <a:rPr lang="fr-FR" sz="2800" b="1" dirty="0"/>
              <a:t>4.Fonderie:</a:t>
            </a:r>
            <a:r>
              <a:rPr lang="fr-FR" sz="2800" dirty="0"/>
              <a:t> </a:t>
            </a:r>
            <a:r>
              <a:rPr lang="fr-FR" sz="1200" dirty="0"/>
              <a:t>Dans l'industrie de la fonderie, le convoyeur </a:t>
            </a:r>
            <a:r>
              <a:rPr lang="fr-FR" sz="1200" dirty="0">
                <a:hlinkClick r:id="rId5"/>
              </a:rPr>
              <a:t>MAGALDI </a:t>
            </a:r>
            <a:r>
              <a:rPr lang="fr-FR" sz="1200" dirty="0" err="1">
                <a:hlinkClick r:id="rId5"/>
              </a:rPr>
              <a:t>Superbelt</a:t>
            </a:r>
            <a:r>
              <a:rPr lang="fr-FR" sz="1200" dirty="0">
                <a:hlinkClick r:id="rId5"/>
              </a:rPr>
              <a:t> </a:t>
            </a:r>
            <a:r>
              <a:rPr lang="fr-FR" sz="1200" baseline="30000" dirty="0">
                <a:hlinkClick r:id="rId5"/>
              </a:rPr>
              <a:t>®</a:t>
            </a:r>
            <a:r>
              <a:rPr lang="fr-FR" sz="1200" dirty="0"/>
              <a:t> est synonyme </a:t>
            </a:r>
          </a:p>
          <a:p>
            <a:r>
              <a:rPr lang="fr-FR" sz="1200" dirty="0"/>
              <a:t>de fiabilité dans la manipulation des pièces moulées et du sable, garantissant une productivité accrue de l'usine.</a:t>
            </a:r>
          </a:p>
          <a:p>
            <a:endParaRPr lang="fr-FR" sz="1200" b="1" dirty="0"/>
          </a:p>
        </p:txBody>
      </p:sp>
      <p:sp>
        <p:nvSpPr>
          <p:cNvPr id="8" name="Rectangle 7"/>
          <p:cNvSpPr/>
          <p:nvPr/>
        </p:nvSpPr>
        <p:spPr>
          <a:xfrm>
            <a:off x="123972" y="895571"/>
            <a:ext cx="1744925" cy="316946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2000" y="2489584"/>
            <a:ext cx="1835704" cy="1892826"/>
          </a:xfrm>
          <a:prstGeom prst="rect">
            <a:avLst/>
          </a:prstGeom>
          <a:noFill/>
        </p:spPr>
        <p:txBody>
          <a:bodyPr wrap="square" rtlCol="0">
            <a:spAutoFit/>
          </a:bodyPr>
          <a:lstStyle/>
          <a:p>
            <a:r>
              <a:rPr lang="fr-FR" sz="1100" b="1" dirty="0">
                <a:hlinkClick r:id="rId6"/>
              </a:rPr>
              <a:t>Refroidissement de coulée</a:t>
            </a:r>
            <a:endParaRPr lang="fr-FR" sz="1100" b="1" dirty="0"/>
          </a:p>
          <a:p>
            <a:r>
              <a:rPr lang="fr-FR" sz="1100" b="1" cap="all" dirty="0"/>
              <a:t>MCC® - REFROIDISSEUR </a:t>
            </a:r>
          </a:p>
          <a:p>
            <a:r>
              <a:rPr lang="fr-FR" sz="1100" b="1" cap="all" dirty="0"/>
              <a:t>DE COULÉE MAGALDI</a:t>
            </a:r>
          </a:p>
          <a:p>
            <a:r>
              <a:rPr lang="fr-FR" sz="1100" dirty="0"/>
              <a:t>Le MCC® - </a:t>
            </a:r>
            <a:r>
              <a:rPr lang="fr-FR" sz="1100" dirty="0" err="1"/>
              <a:t>Magaldi</a:t>
            </a:r>
            <a:r>
              <a:rPr lang="fr-FR" sz="1100" dirty="0"/>
              <a:t> Casting </a:t>
            </a:r>
          </a:p>
          <a:p>
            <a:r>
              <a:rPr lang="fr-FR" sz="1100" dirty="0" err="1"/>
              <a:t>Cooler</a:t>
            </a:r>
            <a:r>
              <a:rPr lang="fr-FR" sz="1100" dirty="0"/>
              <a:t> est le résultat de </a:t>
            </a:r>
          </a:p>
          <a:p>
            <a:r>
              <a:rPr lang="fr-FR" sz="1100" dirty="0"/>
              <a:t>l'expérience de MAGALDI </a:t>
            </a:r>
          </a:p>
          <a:p>
            <a:r>
              <a:rPr lang="fr-FR" sz="1100" dirty="0"/>
              <a:t>acquise dans les procédés </a:t>
            </a:r>
          </a:p>
          <a:p>
            <a:r>
              <a:rPr lang="fr-FR" sz="1100" dirty="0"/>
              <a:t>de refroidissement </a:t>
            </a:r>
          </a:p>
          <a:p>
            <a:r>
              <a:rPr lang="fr-FR" sz="1100" dirty="0"/>
              <a:t>thermodynamiques.</a:t>
            </a:r>
          </a:p>
          <a:p>
            <a:endParaRPr lang="fr-FR" dirty="0"/>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0111" y="937401"/>
            <a:ext cx="1813857" cy="156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907704" y="890059"/>
            <a:ext cx="1645912" cy="317497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069866" y="879652"/>
            <a:ext cx="1835561" cy="317497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599608" y="890058"/>
            <a:ext cx="1692000" cy="317497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340883" y="879128"/>
            <a:ext cx="1678824" cy="318590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875063" y="2499204"/>
            <a:ext cx="1736373" cy="1892826"/>
          </a:xfrm>
          <a:prstGeom prst="rect">
            <a:avLst/>
          </a:prstGeom>
          <a:noFill/>
        </p:spPr>
        <p:txBody>
          <a:bodyPr wrap="none" rtlCol="0">
            <a:spAutoFit/>
          </a:bodyPr>
          <a:lstStyle/>
          <a:p>
            <a:r>
              <a:rPr lang="fr-FR" sz="1100" b="1" dirty="0">
                <a:hlinkClick r:id="rId8"/>
              </a:rPr>
              <a:t>Coulée Convoyage</a:t>
            </a:r>
            <a:endParaRPr lang="fr-FR" sz="1100" b="1" dirty="0"/>
          </a:p>
          <a:p>
            <a:endParaRPr lang="fr-FR" sz="1100" b="1" dirty="0"/>
          </a:p>
          <a:p>
            <a:r>
              <a:rPr lang="fr-FR" sz="1100" b="1" cap="all" dirty="0"/>
              <a:t>MAGALDI SUPERBELT® P</a:t>
            </a:r>
          </a:p>
          <a:p>
            <a:r>
              <a:rPr lang="fr-FR" sz="1100" dirty="0"/>
              <a:t>Le convoyeur </a:t>
            </a:r>
            <a:r>
              <a:rPr lang="fr-FR" sz="1100" dirty="0" err="1"/>
              <a:t>Magaldi</a:t>
            </a:r>
            <a:r>
              <a:rPr lang="fr-FR" sz="1100" dirty="0"/>
              <a:t> </a:t>
            </a:r>
          </a:p>
          <a:p>
            <a:r>
              <a:rPr lang="fr-FR" sz="1100" dirty="0" err="1"/>
              <a:t>Superbelt</a:t>
            </a:r>
            <a:r>
              <a:rPr lang="fr-FR" sz="1100" dirty="0"/>
              <a:t>®, entièrement </a:t>
            </a:r>
          </a:p>
          <a:p>
            <a:r>
              <a:rPr lang="fr-FR" sz="1100" dirty="0"/>
              <a:t>constitué de bandes en </a:t>
            </a:r>
          </a:p>
          <a:p>
            <a:r>
              <a:rPr lang="fr-FR" sz="1100" dirty="0"/>
              <a:t>acier, est la solution idéale </a:t>
            </a:r>
          </a:p>
          <a:p>
            <a:r>
              <a:rPr lang="fr-FR" sz="1100" dirty="0"/>
              <a:t>pour le convoyage des </a:t>
            </a:r>
          </a:p>
          <a:p>
            <a:r>
              <a:rPr lang="fr-FR" sz="1100" dirty="0"/>
              <a:t>pièces moulées.</a:t>
            </a:r>
          </a:p>
          <a:p>
            <a:endParaRPr lang="fr-FR" dirty="0"/>
          </a:p>
        </p:txBody>
      </p:sp>
      <p:sp>
        <p:nvSpPr>
          <p:cNvPr id="16" name="ZoneTexte 15"/>
          <p:cNvSpPr txBox="1"/>
          <p:nvPr/>
        </p:nvSpPr>
        <p:spPr>
          <a:xfrm>
            <a:off x="3599608" y="2499204"/>
            <a:ext cx="1778051" cy="1892826"/>
          </a:xfrm>
          <a:prstGeom prst="rect">
            <a:avLst/>
          </a:prstGeom>
          <a:noFill/>
        </p:spPr>
        <p:txBody>
          <a:bodyPr wrap="none" rtlCol="0">
            <a:spAutoFit/>
          </a:bodyPr>
          <a:lstStyle/>
          <a:p>
            <a:r>
              <a:rPr lang="fr-FR" sz="1100" b="1" dirty="0">
                <a:hlinkClick r:id="rId9"/>
              </a:rPr>
              <a:t>Dégagement et tri</a:t>
            </a:r>
            <a:endParaRPr lang="fr-FR" sz="1100" b="1" dirty="0"/>
          </a:p>
          <a:p>
            <a:endParaRPr lang="fr-FR" sz="1100" b="1" cap="all" dirty="0"/>
          </a:p>
          <a:p>
            <a:r>
              <a:rPr lang="fr-FR" sz="1100" b="1" cap="all" dirty="0"/>
              <a:t>MAGALDI SUPERBELT®</a:t>
            </a:r>
          </a:p>
          <a:p>
            <a:r>
              <a:rPr lang="fr-FR" sz="1100" dirty="0"/>
              <a:t>Le convoyeur </a:t>
            </a:r>
            <a:r>
              <a:rPr lang="fr-FR" sz="1100" dirty="0" err="1"/>
              <a:t>Magaldi</a:t>
            </a:r>
            <a:r>
              <a:rPr lang="fr-FR" sz="1100" dirty="0"/>
              <a:t> </a:t>
            </a:r>
          </a:p>
          <a:p>
            <a:r>
              <a:rPr lang="fr-FR" sz="1100" dirty="0" err="1"/>
              <a:t>Superbelt</a:t>
            </a:r>
            <a:r>
              <a:rPr lang="fr-FR" sz="1100" dirty="0"/>
              <a:t>®, entièrement </a:t>
            </a:r>
          </a:p>
          <a:p>
            <a:r>
              <a:rPr lang="fr-FR" sz="1100" dirty="0"/>
              <a:t>constitué de tapis en </a:t>
            </a:r>
          </a:p>
          <a:p>
            <a:r>
              <a:rPr lang="fr-FR" sz="1100" dirty="0"/>
              <a:t>acier, est la solution idéale </a:t>
            </a:r>
          </a:p>
          <a:p>
            <a:r>
              <a:rPr lang="fr-FR" sz="1100" dirty="0"/>
              <a:t>pour les activités de </a:t>
            </a:r>
          </a:p>
          <a:p>
            <a:r>
              <a:rPr lang="fr-FR" sz="1100" dirty="0"/>
              <a:t>dégrillage et de tri.</a:t>
            </a:r>
          </a:p>
          <a:p>
            <a:endParaRPr lang="fr-FR" dirty="0"/>
          </a:p>
        </p:txBody>
      </p:sp>
      <p:sp>
        <p:nvSpPr>
          <p:cNvPr id="17" name="ZoneTexte 16"/>
          <p:cNvSpPr txBox="1"/>
          <p:nvPr/>
        </p:nvSpPr>
        <p:spPr>
          <a:xfrm>
            <a:off x="5328593" y="2471718"/>
            <a:ext cx="1784463" cy="1723549"/>
          </a:xfrm>
          <a:prstGeom prst="rect">
            <a:avLst/>
          </a:prstGeom>
          <a:noFill/>
        </p:spPr>
        <p:txBody>
          <a:bodyPr wrap="none" rtlCol="0">
            <a:spAutoFit/>
          </a:bodyPr>
          <a:lstStyle/>
          <a:p>
            <a:r>
              <a:rPr lang="fr-FR" sz="1100" b="1" dirty="0">
                <a:hlinkClick r:id="rId10"/>
              </a:rPr>
              <a:t>Transport de sable chaud</a:t>
            </a:r>
            <a:endParaRPr lang="fr-FR" sz="1100" b="1" dirty="0"/>
          </a:p>
          <a:p>
            <a:endParaRPr lang="fr-FR" sz="1100" b="1" cap="all" dirty="0"/>
          </a:p>
          <a:p>
            <a:r>
              <a:rPr lang="fr-FR" sz="1100" b="1" cap="all" dirty="0"/>
              <a:t>MAGALDI ECOBELT®</a:t>
            </a:r>
          </a:p>
          <a:p>
            <a:r>
              <a:rPr lang="fr-FR" sz="1100" dirty="0"/>
              <a:t>Le convoyeur </a:t>
            </a:r>
            <a:r>
              <a:rPr lang="fr-FR" sz="1100" dirty="0" err="1"/>
              <a:t>Magaldi</a:t>
            </a:r>
            <a:r>
              <a:rPr lang="fr-FR" sz="1100" dirty="0"/>
              <a:t> </a:t>
            </a:r>
          </a:p>
          <a:p>
            <a:r>
              <a:rPr lang="fr-FR" sz="1100" dirty="0" err="1"/>
              <a:t>Superbelt</a:t>
            </a:r>
            <a:r>
              <a:rPr lang="fr-FR" sz="1100" dirty="0"/>
              <a:t>®, entièrement </a:t>
            </a:r>
          </a:p>
          <a:p>
            <a:r>
              <a:rPr lang="fr-FR" sz="1100" dirty="0"/>
              <a:t>constitué de tapis en acier, </a:t>
            </a:r>
          </a:p>
          <a:p>
            <a:r>
              <a:rPr lang="fr-FR" sz="1100" dirty="0"/>
              <a:t>est la solution idéale pour </a:t>
            </a:r>
          </a:p>
          <a:p>
            <a:r>
              <a:rPr lang="fr-FR" sz="1100" dirty="0"/>
              <a:t>le sable chaud de fonderie.</a:t>
            </a:r>
          </a:p>
          <a:p>
            <a:endParaRPr lang="fr-FR" dirty="0"/>
          </a:p>
        </p:txBody>
      </p:sp>
      <p:sp>
        <p:nvSpPr>
          <p:cNvPr id="18" name="ZoneTexte 17"/>
          <p:cNvSpPr txBox="1"/>
          <p:nvPr/>
        </p:nvSpPr>
        <p:spPr>
          <a:xfrm>
            <a:off x="7074883" y="2489584"/>
            <a:ext cx="1786065" cy="1892826"/>
          </a:xfrm>
          <a:prstGeom prst="rect">
            <a:avLst/>
          </a:prstGeom>
          <a:noFill/>
        </p:spPr>
        <p:txBody>
          <a:bodyPr wrap="square" rtlCol="0">
            <a:spAutoFit/>
          </a:bodyPr>
          <a:lstStyle/>
          <a:p>
            <a:r>
              <a:rPr lang="fr-FR" sz="1100" b="1" dirty="0">
                <a:hlinkClick r:id="rId11"/>
              </a:rPr>
              <a:t>Refroidissement de coulée</a:t>
            </a:r>
            <a:endParaRPr lang="fr-FR" sz="1100" b="1" dirty="0"/>
          </a:p>
          <a:p>
            <a:r>
              <a:rPr lang="fr-FR" sz="1100" b="1" cap="all" dirty="0"/>
              <a:t>MCC® - REFROIDISSEUR </a:t>
            </a:r>
          </a:p>
          <a:p>
            <a:r>
              <a:rPr lang="fr-FR" sz="1100" b="1" cap="all" dirty="0"/>
              <a:t>DE COULÉE MAGALDI</a:t>
            </a:r>
          </a:p>
          <a:p>
            <a:r>
              <a:rPr lang="fr-FR" sz="1100" dirty="0"/>
              <a:t>Le MCC® - </a:t>
            </a:r>
            <a:r>
              <a:rPr lang="fr-FR" sz="1100" dirty="0" err="1"/>
              <a:t>Magaldi</a:t>
            </a:r>
            <a:r>
              <a:rPr lang="fr-FR" sz="1100" dirty="0"/>
              <a:t> Casting </a:t>
            </a:r>
          </a:p>
          <a:p>
            <a:r>
              <a:rPr lang="fr-FR" sz="1100" dirty="0" err="1"/>
              <a:t>Cooler</a:t>
            </a:r>
            <a:r>
              <a:rPr lang="fr-FR" sz="1100" dirty="0"/>
              <a:t> est le résultat de </a:t>
            </a:r>
          </a:p>
          <a:p>
            <a:r>
              <a:rPr lang="fr-FR" sz="1100" dirty="0"/>
              <a:t>l'expérience de MAGALDI </a:t>
            </a:r>
          </a:p>
          <a:p>
            <a:r>
              <a:rPr lang="fr-FR" sz="1100" dirty="0"/>
              <a:t>acquise dans les procédés </a:t>
            </a:r>
          </a:p>
          <a:p>
            <a:r>
              <a:rPr lang="fr-FR" sz="1100" dirty="0"/>
              <a:t>de refroidissement </a:t>
            </a:r>
          </a:p>
          <a:p>
            <a:r>
              <a:rPr lang="fr-FR" sz="1100" dirty="0"/>
              <a:t>thermodynamiques</a:t>
            </a:r>
          </a:p>
          <a:p>
            <a:endParaRPr lang="fr-FR" dirty="0"/>
          </a:p>
        </p:txBody>
      </p:sp>
      <p:sp>
        <p:nvSpPr>
          <p:cNvPr id="19" name="Rectangle 18"/>
          <p:cNvSpPr/>
          <p:nvPr/>
        </p:nvSpPr>
        <p:spPr>
          <a:xfrm>
            <a:off x="7060432" y="4104000"/>
            <a:ext cx="1835561" cy="2592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6946">
            <a:off x="6668004" y="2681419"/>
            <a:ext cx="297962" cy="297962"/>
          </a:xfrm>
          <a:prstGeom prst="rect">
            <a:avLst/>
          </a:prstGeom>
        </p:spPr>
      </p:pic>
      <p:pic>
        <p:nvPicPr>
          <p:cNvPr id="23" name="Imag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6946">
            <a:off x="4814499" y="2572719"/>
            <a:ext cx="297962" cy="297962"/>
          </a:xfrm>
          <a:prstGeom prst="rect">
            <a:avLst/>
          </a:prstGeom>
        </p:spPr>
      </p:pic>
      <p:pic>
        <p:nvPicPr>
          <p:cNvPr id="24" name="Imag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6946">
            <a:off x="3158316" y="2593178"/>
            <a:ext cx="297962" cy="297962"/>
          </a:xfrm>
          <a:prstGeom prst="rect">
            <a:avLst/>
          </a:prstGeom>
        </p:spPr>
      </p:pic>
      <p:pic>
        <p:nvPicPr>
          <p:cNvPr id="25" name="Imag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6946">
            <a:off x="8557789" y="2748176"/>
            <a:ext cx="297962" cy="297962"/>
          </a:xfrm>
          <a:prstGeom prst="rect">
            <a:avLst/>
          </a:prstGeom>
        </p:spPr>
      </p:pic>
      <p:pic>
        <p:nvPicPr>
          <p:cNvPr id="26" name="Imag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6946">
            <a:off x="1552072" y="2681419"/>
            <a:ext cx="297962" cy="297962"/>
          </a:xfrm>
          <a:prstGeom prst="rect">
            <a:avLst/>
          </a:prstGeom>
        </p:spPr>
      </p:pic>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395" y="4137561"/>
            <a:ext cx="6845047" cy="123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5332775" y="4104000"/>
            <a:ext cx="1678824" cy="2592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5293392" y="5311837"/>
            <a:ext cx="1921495" cy="1723549"/>
          </a:xfrm>
          <a:prstGeom prst="rect">
            <a:avLst/>
          </a:prstGeom>
          <a:noFill/>
        </p:spPr>
        <p:txBody>
          <a:bodyPr wrap="square" rtlCol="0">
            <a:spAutoFit/>
          </a:bodyPr>
          <a:lstStyle/>
          <a:p>
            <a:r>
              <a:rPr lang="fr-FR" sz="1100" b="1" dirty="0">
                <a:hlinkClick r:id="rId13"/>
              </a:rPr>
              <a:t>Alimentation du four</a:t>
            </a:r>
            <a:endParaRPr lang="fr-FR" sz="1100" b="1" dirty="0"/>
          </a:p>
          <a:p>
            <a:r>
              <a:rPr lang="fr-FR" sz="1100" b="1" cap="all" dirty="0"/>
              <a:t>MAGALDI SUPERBELT®P</a:t>
            </a:r>
          </a:p>
          <a:p>
            <a:r>
              <a:rPr lang="fr-FR" sz="1100" dirty="0"/>
              <a:t>Le convoyeur </a:t>
            </a:r>
            <a:r>
              <a:rPr lang="fr-FR" sz="1100" dirty="0" err="1"/>
              <a:t>Magaldi</a:t>
            </a:r>
            <a:r>
              <a:rPr lang="fr-FR" sz="1100" dirty="0"/>
              <a:t> </a:t>
            </a:r>
            <a:r>
              <a:rPr lang="fr-FR" sz="1100" dirty="0" err="1"/>
              <a:t>Superbelt</a:t>
            </a:r>
            <a:r>
              <a:rPr lang="fr-FR" sz="1100" dirty="0"/>
              <a:t>®, entièrement constitué de plateaux en </a:t>
            </a:r>
          </a:p>
          <a:p>
            <a:r>
              <a:rPr lang="fr-FR" sz="1100" dirty="0"/>
              <a:t>acier, est la solution idéale pour le chargement des </a:t>
            </a:r>
          </a:p>
          <a:p>
            <a:r>
              <a:rPr lang="fr-FR" sz="1100" dirty="0"/>
              <a:t>fours.</a:t>
            </a:r>
            <a:endParaRPr lang="fr-FR" sz="1200" dirty="0"/>
          </a:p>
          <a:p>
            <a:endParaRPr lang="fr-FR" dirty="0"/>
          </a:p>
        </p:txBody>
      </p:sp>
      <p:pic>
        <p:nvPicPr>
          <p:cNvPr id="30" name="Imag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337660">
            <a:off x="6643414" y="5327683"/>
            <a:ext cx="297962" cy="297962"/>
          </a:xfrm>
          <a:prstGeom prst="rect">
            <a:avLst/>
          </a:prstGeom>
        </p:spPr>
      </p:pic>
      <p:sp>
        <p:nvSpPr>
          <p:cNvPr id="31" name="Rectangle 30"/>
          <p:cNvSpPr/>
          <p:nvPr/>
        </p:nvSpPr>
        <p:spPr>
          <a:xfrm>
            <a:off x="3604969" y="4104000"/>
            <a:ext cx="1678824" cy="2592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870354" y="4104000"/>
            <a:ext cx="1678824" cy="2592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23972" y="4088272"/>
            <a:ext cx="1678824" cy="260772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3549178" y="5306237"/>
            <a:ext cx="1921495" cy="1723549"/>
          </a:xfrm>
          <a:prstGeom prst="rect">
            <a:avLst/>
          </a:prstGeom>
          <a:noFill/>
        </p:spPr>
        <p:txBody>
          <a:bodyPr wrap="square" rtlCol="0">
            <a:spAutoFit/>
          </a:bodyPr>
          <a:lstStyle/>
          <a:p>
            <a:r>
              <a:rPr lang="fr-FR" sz="1100" b="1" dirty="0">
                <a:hlinkClick r:id="rId14"/>
              </a:rPr>
              <a:t>Convoyage de décharge de moule</a:t>
            </a:r>
            <a:r>
              <a:rPr lang="fr-FR" sz="1100" b="1" dirty="0"/>
              <a:t>s</a:t>
            </a:r>
          </a:p>
          <a:p>
            <a:r>
              <a:rPr lang="fr-FR" sz="1100" b="1" cap="all" dirty="0"/>
              <a:t>MAGALDI SUPERBELT®</a:t>
            </a:r>
          </a:p>
          <a:p>
            <a:r>
              <a:rPr lang="fr-FR" sz="1100" dirty="0"/>
              <a:t>Le convoyeur entièrement constitué de bande en acier, est la solution idéale pour le convoyage des évacuations </a:t>
            </a:r>
          </a:p>
          <a:p>
            <a:r>
              <a:rPr lang="fr-FR" sz="1100" dirty="0"/>
              <a:t>des moules.</a:t>
            </a:r>
          </a:p>
          <a:p>
            <a:endParaRPr lang="fr-FR" dirty="0"/>
          </a:p>
        </p:txBody>
      </p:sp>
      <p:sp>
        <p:nvSpPr>
          <p:cNvPr id="35" name="ZoneTexte 34"/>
          <p:cNvSpPr txBox="1"/>
          <p:nvPr/>
        </p:nvSpPr>
        <p:spPr>
          <a:xfrm>
            <a:off x="1824591" y="5322205"/>
            <a:ext cx="1921495" cy="1723549"/>
          </a:xfrm>
          <a:prstGeom prst="rect">
            <a:avLst/>
          </a:prstGeom>
          <a:noFill/>
        </p:spPr>
        <p:txBody>
          <a:bodyPr wrap="square" rtlCol="0">
            <a:spAutoFit/>
          </a:bodyPr>
          <a:lstStyle/>
          <a:p>
            <a:r>
              <a:rPr lang="fr-FR" sz="1100" b="1" dirty="0">
                <a:hlinkClick r:id="rId15"/>
              </a:rPr>
              <a:t>Alimentation du concasseur Sprue</a:t>
            </a:r>
            <a:endParaRPr lang="fr-FR" sz="1100" b="1" dirty="0"/>
          </a:p>
          <a:p>
            <a:r>
              <a:rPr lang="fr-FR" sz="1100" b="1" cap="all" dirty="0"/>
              <a:t>MAGALDI SUPERBELT®</a:t>
            </a:r>
          </a:p>
          <a:p>
            <a:r>
              <a:rPr lang="fr-FR" sz="1100" dirty="0"/>
              <a:t>Le convoyeur </a:t>
            </a:r>
            <a:r>
              <a:rPr lang="fr-FR" sz="1100" dirty="0" err="1"/>
              <a:t>Superbelt</a:t>
            </a:r>
            <a:r>
              <a:rPr lang="fr-FR" sz="1100" dirty="0"/>
              <a:t>®, entièrement constitué de </a:t>
            </a:r>
          </a:p>
          <a:p>
            <a:r>
              <a:rPr lang="fr-FR" sz="1100" dirty="0"/>
              <a:t>bacs en acier, est la solution idéale pour l'alimentation </a:t>
            </a:r>
          </a:p>
          <a:p>
            <a:r>
              <a:rPr lang="fr-FR" sz="1100" dirty="0"/>
              <a:t>des broyeurs.</a:t>
            </a:r>
          </a:p>
          <a:p>
            <a:endParaRPr lang="fr-FR" dirty="0"/>
          </a:p>
        </p:txBody>
      </p:sp>
      <p:sp>
        <p:nvSpPr>
          <p:cNvPr id="36" name="ZoneTexte 35"/>
          <p:cNvSpPr txBox="1"/>
          <p:nvPr/>
        </p:nvSpPr>
        <p:spPr>
          <a:xfrm>
            <a:off x="35686" y="5325979"/>
            <a:ext cx="1921495" cy="1723549"/>
          </a:xfrm>
          <a:prstGeom prst="rect">
            <a:avLst/>
          </a:prstGeom>
          <a:noFill/>
        </p:spPr>
        <p:txBody>
          <a:bodyPr wrap="square" rtlCol="0">
            <a:spAutoFit/>
          </a:bodyPr>
          <a:lstStyle/>
          <a:p>
            <a:r>
              <a:rPr lang="fr-FR" sz="1100" b="1" dirty="0">
                <a:hlinkClick r:id="rId16"/>
              </a:rPr>
              <a:t>Chargement et décharge-</a:t>
            </a:r>
          </a:p>
          <a:p>
            <a:r>
              <a:rPr lang="fr-FR" sz="1100" b="1" dirty="0">
                <a:hlinkClick r:id="rId16"/>
              </a:rPr>
              <a:t>ment de grenaillage</a:t>
            </a:r>
            <a:endParaRPr lang="fr-FR" sz="1100" b="1" dirty="0"/>
          </a:p>
          <a:p>
            <a:r>
              <a:rPr lang="fr-FR" sz="1100" b="1" cap="all" dirty="0"/>
              <a:t>MAGALDI SUPERBELT®</a:t>
            </a:r>
          </a:p>
          <a:p>
            <a:r>
              <a:rPr lang="fr-FR" sz="1100" dirty="0"/>
              <a:t>Ce convoyeur entièrement constitué de tapis en acier, </a:t>
            </a:r>
          </a:p>
          <a:p>
            <a:r>
              <a:rPr lang="fr-FR" sz="1100" dirty="0"/>
              <a:t>est la solution idéale pour le chargement et déchargement du grenaillage.</a:t>
            </a:r>
          </a:p>
          <a:p>
            <a:endParaRPr lang="fr-FR" dirty="0"/>
          </a:p>
        </p:txBody>
      </p:sp>
      <p:pic>
        <p:nvPicPr>
          <p:cNvPr id="38" name="Imag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21101">
            <a:off x="3225265" y="5524813"/>
            <a:ext cx="297962" cy="297962"/>
          </a:xfrm>
          <a:prstGeom prst="rect">
            <a:avLst/>
          </a:prstGeom>
        </p:spPr>
      </p:pic>
      <p:pic>
        <p:nvPicPr>
          <p:cNvPr id="39" name="Imag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21101">
            <a:off x="1466118" y="5514193"/>
            <a:ext cx="297962" cy="297962"/>
          </a:xfrm>
          <a:prstGeom prst="rect">
            <a:avLst/>
          </a:prstGeom>
        </p:spPr>
      </p:pic>
      <p:sp>
        <p:nvSpPr>
          <p:cNvPr id="40" name="Rectangle 39"/>
          <p:cNvSpPr/>
          <p:nvPr/>
        </p:nvSpPr>
        <p:spPr>
          <a:xfrm>
            <a:off x="8170582" y="6348554"/>
            <a:ext cx="675378" cy="276999"/>
          </a:xfrm>
          <a:prstGeom prst="rect">
            <a:avLst/>
          </a:prstGeom>
        </p:spPr>
        <p:txBody>
          <a:bodyPr wrap="none">
            <a:spAutoFit/>
          </a:bodyPr>
          <a:lstStyle/>
          <a:p>
            <a:r>
              <a:rPr lang="fr-FR" sz="1200" cap="all" dirty="0"/>
              <a:t>P</a:t>
            </a:r>
            <a:r>
              <a:rPr lang="fr-FR" sz="1200" dirty="0"/>
              <a:t>age 11</a:t>
            </a:r>
          </a:p>
        </p:txBody>
      </p:sp>
      <p:pic>
        <p:nvPicPr>
          <p:cNvPr id="2" name="Image 1">
            <a:extLst>
              <a:ext uri="{FF2B5EF4-FFF2-40B4-BE49-F238E27FC236}">
                <a16:creationId xmlns:a16="http://schemas.microsoft.com/office/drawing/2014/main" id="{04FCCCC5-26CD-9279-9AD2-94A70EFC271F}"/>
              </a:ext>
            </a:extLst>
          </p:cNvPr>
          <p:cNvPicPr>
            <a:picLocks noChangeAspect="1"/>
          </p:cNvPicPr>
          <p:nvPr/>
        </p:nvPicPr>
        <p:blipFill>
          <a:blip r:embed="rId17"/>
          <a:stretch>
            <a:fillRect/>
          </a:stretch>
        </p:blipFill>
        <p:spPr>
          <a:xfrm>
            <a:off x="7113056" y="4640227"/>
            <a:ext cx="1696266" cy="922344"/>
          </a:xfrm>
          <a:prstGeom prst="rect">
            <a:avLst/>
          </a:prstGeom>
        </p:spPr>
      </p:pic>
      <p:sp>
        <p:nvSpPr>
          <p:cNvPr id="3" name="ZoneTexte 2">
            <a:extLst>
              <a:ext uri="{FF2B5EF4-FFF2-40B4-BE49-F238E27FC236}">
                <a16:creationId xmlns:a16="http://schemas.microsoft.com/office/drawing/2014/main" id="{FF51213F-2683-FEAF-70CB-078B2E8634DE}"/>
              </a:ext>
            </a:extLst>
          </p:cNvPr>
          <p:cNvSpPr txBox="1"/>
          <p:nvPr/>
        </p:nvSpPr>
        <p:spPr>
          <a:xfrm>
            <a:off x="7060433" y="5686907"/>
            <a:ext cx="1844994" cy="369332"/>
          </a:xfrm>
          <a:prstGeom prst="rect">
            <a:avLst/>
          </a:prstGeom>
          <a:noFill/>
        </p:spPr>
        <p:txBody>
          <a:bodyPr wrap="square" rtlCol="0">
            <a:spAutoFit/>
          </a:bodyPr>
          <a:lstStyle/>
          <a:p>
            <a:r>
              <a:rPr lang="fr-FR" dirty="0"/>
              <a:t>  </a:t>
            </a:r>
            <a:r>
              <a:rPr lang="fr-FR" b="1" dirty="0">
                <a:solidFill>
                  <a:srgbClr val="00B0F0"/>
                </a:solidFill>
              </a:rPr>
              <a:t>01 43 32 59 36</a:t>
            </a:r>
          </a:p>
        </p:txBody>
      </p:sp>
    </p:spTree>
    <p:extLst>
      <p:ext uri="{BB962C8B-B14F-4D97-AF65-F5344CB8AC3E}">
        <p14:creationId xmlns:p14="http://schemas.microsoft.com/office/powerpoint/2010/main" val="83317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982147">
            <a:off x="108000" y="2231551"/>
            <a:ext cx="297962" cy="297962"/>
          </a:xfrm>
          <a:prstGeom prst="rect">
            <a:avLst/>
          </a:prstGeom>
        </p:spPr>
      </p:pic>
      <p:sp>
        <p:nvSpPr>
          <p:cNvPr id="2" name="Rectangle 1"/>
          <p:cNvSpPr/>
          <p:nvPr/>
        </p:nvSpPr>
        <p:spPr>
          <a:xfrm>
            <a:off x="72000" y="3611114"/>
            <a:ext cx="8928992" cy="3120886"/>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2000" y="72000"/>
            <a:ext cx="8928992" cy="6660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30" y="764703"/>
            <a:ext cx="7308304" cy="140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95536" y="720000"/>
            <a:ext cx="1800200" cy="2700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6" name="Rectangle 5"/>
          <p:cNvSpPr/>
          <p:nvPr/>
        </p:nvSpPr>
        <p:spPr>
          <a:xfrm>
            <a:off x="2623585" y="3420000"/>
            <a:ext cx="6477525" cy="3477875"/>
          </a:xfrm>
          <a:prstGeom prst="rect">
            <a:avLst/>
          </a:prstGeom>
        </p:spPr>
        <p:txBody>
          <a:bodyPr wrap="square">
            <a:spAutoFit/>
          </a:bodyPr>
          <a:lstStyle/>
          <a:p>
            <a:endParaRPr lang="fr-FR" sz="1000" dirty="0"/>
          </a:p>
          <a:p>
            <a:r>
              <a:rPr lang="fr-FR" sz="1000" dirty="0"/>
              <a:t>La fusion secondaire de l'aluminium est le processus de recyclage des déchets en aluminium qui peuvent  être utilisés et recyclés sans fin dans un véritable processus d’économie circulaire.</a:t>
            </a:r>
            <a:br>
              <a:rPr lang="fr-FR" sz="1000" dirty="0"/>
            </a:br>
            <a:r>
              <a:rPr lang="fr-FR" sz="1000" dirty="0"/>
              <a:t>L'adoption accrue de l'aluminium recyclé dans la fabrication a créé des avantages économiques et environnementaux  importants pour l'industrie et les consommateurs.</a:t>
            </a:r>
            <a:br>
              <a:rPr lang="fr-FR" sz="1000" dirty="0"/>
            </a:br>
            <a:r>
              <a:rPr lang="fr-FR" sz="1000" dirty="0"/>
              <a:t>Actuellement  plus de 90 % de l'aluminium utilisé dans les applications automobiles et des autres  constructions est recyclé et cette tendance est également en croissance constante dans d'autres secteurs industriels en raison des avantages qu'il procure. </a:t>
            </a:r>
          </a:p>
          <a:p>
            <a:r>
              <a:rPr lang="fr-FR" sz="1000" dirty="0"/>
              <a:t>En fait, la production d'aluminium secondaire nécessite non seulement moins d'énergie (le recyclage de la ferraille d'aluminium représente seulement  5 % de l'énergie utilisée pour fabriquer de l'aluminium neuf), mais elle réduit également les déchets d'enfouissement et les émissions de gaz à effet de serre.</a:t>
            </a:r>
            <a:br>
              <a:rPr lang="fr-FR" sz="1000" dirty="0"/>
            </a:br>
            <a:r>
              <a:rPr lang="fr-FR" sz="1000" dirty="0"/>
              <a:t>Une fois collectés et triés, les déchets résiduels d'aluminium destinés au recyclage sont décapés (généralement à l'aide d'un four rotatif) pour éliminer les revêtements et les contaminants appliqués sur les produits en aluminium, a environ 500 °C, puis sont acheminés vers le four de recyclage et transformés en aluminium fondu pour être ensuite coulés en lingots ou en billettes prêts à être transformés ensuite en nouveaux produits en aluminium.</a:t>
            </a:r>
            <a:br>
              <a:rPr lang="fr-FR" sz="1000" dirty="0"/>
            </a:br>
            <a:r>
              <a:rPr lang="fr-FR" sz="1000" dirty="0"/>
              <a:t>MAGALDI a développé et fabriqué un système de transport nommé </a:t>
            </a:r>
            <a:r>
              <a:rPr lang="fr-FR" sz="1000" dirty="0" err="1"/>
              <a:t>Ecobelt</a:t>
            </a:r>
            <a:r>
              <a:rPr lang="fr-FR" sz="1000" dirty="0"/>
              <a:t>® pour transporter les déchets du décapage vers  la fusion.</a:t>
            </a:r>
          </a:p>
          <a:p>
            <a:r>
              <a:rPr lang="fr-FR" sz="1000" dirty="0"/>
              <a:t>Le système </a:t>
            </a:r>
            <a:r>
              <a:rPr lang="fr-FR" sz="1000" dirty="0" err="1"/>
              <a:t>Ecobelt</a:t>
            </a:r>
            <a:r>
              <a:rPr lang="fr-FR" sz="1000" dirty="0"/>
              <a:t>® est capable de traiter les déchets recyclés chauds de manière fiable tout en garantissant  une  sécurité accrue de l'usine et une meilleure capacité de </a:t>
            </a:r>
            <a:r>
              <a:rPr lang="fr-FR" sz="1000" dirty="0" err="1"/>
              <a:t>traitement.De</a:t>
            </a:r>
            <a:r>
              <a:rPr lang="fr-FR" sz="1000" dirty="0"/>
              <a:t> plus, étant complètement enfermé dans une enveloppe en acier, le système </a:t>
            </a:r>
            <a:r>
              <a:rPr lang="fr-FR" sz="1000" dirty="0" err="1"/>
              <a:t>Ecobelt</a:t>
            </a:r>
            <a:r>
              <a:rPr lang="fr-FR" sz="1000" dirty="0"/>
              <a:t>® permet de bénéficier de  la chute de température la plus faible et de ce fait de réutiliser l'énergie thermique émanant du processus de décapage.</a:t>
            </a:r>
          </a:p>
          <a:p>
            <a:r>
              <a:rPr lang="fr-FR" sz="1000" dirty="0"/>
              <a:t>.</a:t>
            </a:r>
          </a:p>
        </p:txBody>
      </p:sp>
      <p:sp>
        <p:nvSpPr>
          <p:cNvPr id="8" name="Rectangle 7"/>
          <p:cNvSpPr/>
          <p:nvPr/>
        </p:nvSpPr>
        <p:spPr>
          <a:xfrm>
            <a:off x="334397" y="71045"/>
            <a:ext cx="9480776" cy="1015663"/>
          </a:xfrm>
          <a:prstGeom prst="rect">
            <a:avLst/>
          </a:prstGeom>
        </p:spPr>
        <p:txBody>
          <a:bodyPr wrap="square">
            <a:spAutoFit/>
          </a:bodyPr>
          <a:lstStyle/>
          <a:p>
            <a:r>
              <a:rPr lang="fr-FR" sz="2000" b="1" dirty="0"/>
              <a:t>5.Fonderie (AL): </a:t>
            </a:r>
            <a:r>
              <a:rPr lang="fr-FR" sz="1200" dirty="0"/>
              <a:t>L'intérêt croissant des fonderies d'aluminium pour les technologies </a:t>
            </a:r>
          </a:p>
          <a:p>
            <a:r>
              <a:rPr lang="fr-FR" sz="1200" dirty="0"/>
              <a:t>de refroidissement MAGALDI a mené avec succès la recherche et au  développements de solutions dédiées.</a:t>
            </a:r>
          </a:p>
          <a:p>
            <a:endParaRPr lang="fr-FR" sz="2800" b="1" dirty="0"/>
          </a:p>
        </p:txBody>
      </p:sp>
      <p:sp>
        <p:nvSpPr>
          <p:cNvPr id="9" name="ZoneTexte 8"/>
          <p:cNvSpPr txBox="1"/>
          <p:nvPr/>
        </p:nvSpPr>
        <p:spPr>
          <a:xfrm>
            <a:off x="327935" y="2168249"/>
            <a:ext cx="1930337" cy="1446550"/>
          </a:xfrm>
          <a:prstGeom prst="rect">
            <a:avLst/>
          </a:prstGeom>
          <a:noFill/>
        </p:spPr>
        <p:txBody>
          <a:bodyPr wrap="none" rtlCol="0">
            <a:spAutoFit/>
          </a:bodyPr>
          <a:lstStyle/>
          <a:p>
            <a:r>
              <a:rPr lang="fr-FR" sz="1100" b="1" dirty="0">
                <a:hlinkClick r:id="rId4"/>
              </a:rPr>
              <a:t>Refroidissement de coulée</a:t>
            </a:r>
            <a:endParaRPr lang="fr-FR" sz="1100" b="1" dirty="0"/>
          </a:p>
          <a:p>
            <a:r>
              <a:rPr lang="fr-FR" sz="1100" b="1" cap="all" dirty="0"/>
              <a:t>MCC® - REFROIDISSEUR DE </a:t>
            </a:r>
          </a:p>
          <a:p>
            <a:r>
              <a:rPr lang="fr-FR" sz="1100" b="1" cap="all" dirty="0"/>
              <a:t>COULÉE MAGALDI</a:t>
            </a:r>
            <a:r>
              <a:rPr lang="fr-FR" sz="1100" dirty="0"/>
              <a:t> est le </a:t>
            </a:r>
          </a:p>
          <a:p>
            <a:r>
              <a:rPr lang="fr-FR" sz="1100" dirty="0"/>
              <a:t>résultat de l'expérience de </a:t>
            </a:r>
          </a:p>
          <a:p>
            <a:r>
              <a:rPr lang="fr-FR" sz="1100" dirty="0"/>
              <a:t>MAGALDI acquise dans les </a:t>
            </a:r>
          </a:p>
          <a:p>
            <a:r>
              <a:rPr lang="fr-FR" sz="1100" dirty="0"/>
              <a:t>procédés de refroidissement </a:t>
            </a:r>
          </a:p>
          <a:p>
            <a:r>
              <a:rPr lang="fr-FR" sz="1100" dirty="0"/>
              <a:t>thermodynamique.</a:t>
            </a:r>
          </a:p>
          <a:p>
            <a:endParaRPr lang="fr-FR" sz="1100" dirty="0"/>
          </a:p>
        </p:txBody>
      </p:sp>
      <p:sp>
        <p:nvSpPr>
          <p:cNvPr id="11" name="ZoneTexte 10"/>
          <p:cNvSpPr txBox="1"/>
          <p:nvPr/>
        </p:nvSpPr>
        <p:spPr>
          <a:xfrm>
            <a:off x="2241692" y="2170276"/>
            <a:ext cx="1858201" cy="1277273"/>
          </a:xfrm>
          <a:prstGeom prst="rect">
            <a:avLst/>
          </a:prstGeom>
          <a:noFill/>
        </p:spPr>
        <p:txBody>
          <a:bodyPr wrap="none" rtlCol="0">
            <a:spAutoFit/>
          </a:bodyPr>
          <a:lstStyle/>
          <a:p>
            <a:r>
              <a:rPr lang="fr-FR" sz="1100" b="1" dirty="0">
                <a:hlinkClick r:id="rId5"/>
              </a:rPr>
              <a:t>Chargeur de bande de pesée</a:t>
            </a:r>
            <a:endParaRPr lang="fr-FR" sz="1100" b="1" dirty="0"/>
          </a:p>
          <a:p>
            <a:endParaRPr lang="fr-FR" sz="1100" b="1" cap="all" dirty="0"/>
          </a:p>
          <a:p>
            <a:r>
              <a:rPr lang="fr-FR" sz="1100" b="1" cap="all" dirty="0"/>
              <a:t>MANGEOIRE MAGALDI</a:t>
            </a:r>
          </a:p>
          <a:p>
            <a:r>
              <a:rPr lang="fr-FR" sz="1100" dirty="0"/>
              <a:t>Chargeur de bande de pesée </a:t>
            </a:r>
          </a:p>
          <a:p>
            <a:r>
              <a:rPr lang="fr-FR" sz="1100" dirty="0"/>
              <a:t>fiable pour les matériaux </a:t>
            </a:r>
          </a:p>
          <a:p>
            <a:r>
              <a:rPr lang="fr-FR" sz="1100" dirty="0"/>
              <a:t>chauds et abrasifs.</a:t>
            </a:r>
          </a:p>
          <a:p>
            <a:endParaRPr lang="fr-FR" sz="1100" dirty="0"/>
          </a:p>
        </p:txBody>
      </p:sp>
      <p:sp>
        <p:nvSpPr>
          <p:cNvPr id="12" name="Rectangle 11"/>
          <p:cNvSpPr/>
          <p:nvPr/>
        </p:nvSpPr>
        <p:spPr>
          <a:xfrm>
            <a:off x="2250759" y="719999"/>
            <a:ext cx="1800200" cy="270899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13" name="Rectangle 12"/>
          <p:cNvSpPr/>
          <p:nvPr/>
        </p:nvSpPr>
        <p:spPr>
          <a:xfrm>
            <a:off x="4099893" y="719999"/>
            <a:ext cx="1800200" cy="271387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14" name="Rectangle 13"/>
          <p:cNvSpPr/>
          <p:nvPr/>
        </p:nvSpPr>
        <p:spPr>
          <a:xfrm>
            <a:off x="5976000" y="720000"/>
            <a:ext cx="1800200" cy="272686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29253">
            <a:off x="3708718" y="2371124"/>
            <a:ext cx="297962" cy="297962"/>
          </a:xfrm>
          <a:prstGeom prst="rect">
            <a:avLst/>
          </a:prstGeom>
        </p:spPr>
      </p:pic>
      <p:sp>
        <p:nvSpPr>
          <p:cNvPr id="10" name="ZoneTexte 9"/>
          <p:cNvSpPr txBox="1"/>
          <p:nvPr/>
        </p:nvSpPr>
        <p:spPr>
          <a:xfrm>
            <a:off x="35706" y="3611114"/>
            <a:ext cx="2723887" cy="984885"/>
          </a:xfrm>
          <a:prstGeom prst="rect">
            <a:avLst/>
          </a:prstGeom>
          <a:noFill/>
        </p:spPr>
        <p:txBody>
          <a:bodyPr wrap="none" rtlCol="0">
            <a:spAutoFit/>
          </a:bodyPr>
          <a:lstStyle/>
          <a:p>
            <a:r>
              <a:rPr lang="fr-FR" sz="2000" b="1" dirty="0"/>
              <a:t>6.Fonderie d'aluminium</a:t>
            </a:r>
          </a:p>
          <a:p>
            <a:r>
              <a:rPr lang="fr-FR" sz="2000" b="1" dirty="0"/>
              <a:t> secondaire</a:t>
            </a:r>
          </a:p>
          <a:p>
            <a:endParaRPr lang="fr-FR" dirty="0"/>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265" y="4253922"/>
            <a:ext cx="1755145" cy="153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24000" y="4233497"/>
            <a:ext cx="1800200" cy="242166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17" name="Rectangle 16"/>
          <p:cNvSpPr/>
          <p:nvPr/>
        </p:nvSpPr>
        <p:spPr>
          <a:xfrm>
            <a:off x="286262" y="5750004"/>
            <a:ext cx="2018747" cy="600164"/>
          </a:xfrm>
          <a:prstGeom prst="rect">
            <a:avLst/>
          </a:prstGeom>
        </p:spPr>
        <p:txBody>
          <a:bodyPr wrap="square">
            <a:spAutoFit/>
          </a:bodyPr>
          <a:lstStyle/>
          <a:p>
            <a:r>
              <a:rPr lang="fr-FR" sz="1100" b="1" dirty="0">
                <a:hlinkClick r:id="rId7"/>
              </a:rPr>
              <a:t>Convoyage de déchiquetage </a:t>
            </a:r>
          </a:p>
          <a:p>
            <a:r>
              <a:rPr lang="fr-FR" sz="1100" b="1" dirty="0">
                <a:hlinkClick r:id="rId7"/>
              </a:rPr>
              <a:t>à chaud</a:t>
            </a:r>
            <a:endParaRPr lang="fr-FR" sz="1100" b="1" dirty="0"/>
          </a:p>
          <a:p>
            <a:r>
              <a:rPr lang="fr-FR" sz="1100" b="1" cap="all" dirty="0"/>
              <a:t>MAGALDI ECOBELT®</a:t>
            </a:r>
          </a:p>
        </p:txBody>
      </p:sp>
      <p:pic>
        <p:nvPicPr>
          <p:cNvPr id="23" name="Imag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98611">
            <a:off x="1839475" y="5996368"/>
            <a:ext cx="297962" cy="297962"/>
          </a:xfrm>
          <a:prstGeom prst="rect">
            <a:avLst/>
          </a:prstGeom>
        </p:spPr>
      </p:pic>
      <p:sp>
        <p:nvSpPr>
          <p:cNvPr id="24" name="ZoneTexte 23"/>
          <p:cNvSpPr txBox="1"/>
          <p:nvPr/>
        </p:nvSpPr>
        <p:spPr>
          <a:xfrm>
            <a:off x="4065061" y="2168248"/>
            <a:ext cx="1816523" cy="1446550"/>
          </a:xfrm>
          <a:prstGeom prst="rect">
            <a:avLst/>
          </a:prstGeom>
          <a:noFill/>
        </p:spPr>
        <p:txBody>
          <a:bodyPr wrap="none" rtlCol="0">
            <a:spAutoFit/>
          </a:bodyPr>
          <a:lstStyle/>
          <a:p>
            <a:r>
              <a:rPr lang="fr-FR" sz="1100" b="1" dirty="0">
                <a:hlinkClick r:id="rId8"/>
              </a:rPr>
              <a:t>Convoyage de ferraille </a:t>
            </a:r>
          </a:p>
          <a:p>
            <a:r>
              <a:rPr lang="fr-FR" sz="1100" b="1" dirty="0">
                <a:hlinkClick r:id="rId8"/>
              </a:rPr>
              <a:t>d'aluminium</a:t>
            </a:r>
            <a:endParaRPr lang="fr-FR" sz="1100" b="1" dirty="0"/>
          </a:p>
          <a:p>
            <a:r>
              <a:rPr lang="fr-FR" sz="1100" b="1" cap="all" dirty="0"/>
              <a:t>MAGALDI SUPERBELT®</a:t>
            </a:r>
          </a:p>
          <a:p>
            <a:r>
              <a:rPr lang="fr-FR" sz="1100" dirty="0"/>
              <a:t>Un convoyeur à bande en </a:t>
            </a:r>
          </a:p>
          <a:p>
            <a:r>
              <a:rPr lang="fr-FR" sz="1100" dirty="0"/>
              <a:t>acier </a:t>
            </a:r>
            <a:r>
              <a:rPr lang="fr-FR" sz="1100" dirty="0" err="1"/>
              <a:t>Superbelt</a:t>
            </a:r>
            <a:r>
              <a:rPr lang="fr-FR" sz="1100" dirty="0"/>
              <a:t>® conçu pour</a:t>
            </a:r>
          </a:p>
          <a:p>
            <a:r>
              <a:rPr lang="fr-FR" sz="1100" dirty="0"/>
              <a:t>résister aux impacts  et </a:t>
            </a:r>
          </a:p>
          <a:p>
            <a:r>
              <a:rPr lang="fr-FR" sz="1100" dirty="0"/>
              <a:t>chocs importants.</a:t>
            </a:r>
          </a:p>
          <a:p>
            <a:endParaRPr lang="fr-FR" sz="1100" dirty="0"/>
          </a:p>
        </p:txBody>
      </p:sp>
      <p:pic>
        <p:nvPicPr>
          <p:cNvPr id="25" name="Imag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29253">
            <a:off x="5523180" y="2311063"/>
            <a:ext cx="297962" cy="297962"/>
          </a:xfrm>
          <a:prstGeom prst="rect">
            <a:avLst/>
          </a:prstGeom>
        </p:spPr>
      </p:pic>
      <p:sp>
        <p:nvSpPr>
          <p:cNvPr id="26" name="ZoneTexte 25"/>
          <p:cNvSpPr txBox="1"/>
          <p:nvPr/>
        </p:nvSpPr>
        <p:spPr>
          <a:xfrm>
            <a:off x="5950698" y="2174768"/>
            <a:ext cx="1790875" cy="1277273"/>
          </a:xfrm>
          <a:prstGeom prst="rect">
            <a:avLst/>
          </a:prstGeom>
          <a:noFill/>
        </p:spPr>
        <p:txBody>
          <a:bodyPr wrap="none" rtlCol="0">
            <a:spAutoFit/>
          </a:bodyPr>
          <a:lstStyle/>
          <a:p>
            <a:r>
              <a:rPr lang="fr-FR" sz="1100" b="1" dirty="0">
                <a:hlinkClick r:id="rId9"/>
              </a:rPr>
              <a:t>Convoyeur à bande </a:t>
            </a:r>
          </a:p>
          <a:p>
            <a:r>
              <a:rPr lang="fr-FR" sz="1100" b="1" dirty="0">
                <a:hlinkClick r:id="rId9"/>
              </a:rPr>
              <a:t>mécanique en acier </a:t>
            </a:r>
          </a:p>
          <a:p>
            <a:r>
              <a:rPr lang="fr-FR" sz="1100" b="1" dirty="0">
                <a:hlinkClick r:id="rId9"/>
              </a:rPr>
              <a:t>anti-poussière pour la </a:t>
            </a:r>
          </a:p>
          <a:p>
            <a:r>
              <a:rPr lang="fr-FR" sz="1100" b="1" dirty="0">
                <a:hlinkClick r:id="rId9"/>
              </a:rPr>
              <a:t>manutention de matériaux </a:t>
            </a:r>
          </a:p>
          <a:p>
            <a:r>
              <a:rPr lang="fr-FR" sz="1100" b="1" dirty="0">
                <a:hlinkClick r:id="rId9"/>
              </a:rPr>
              <a:t>en vrac</a:t>
            </a:r>
            <a:endParaRPr lang="fr-FR" sz="1100" b="1" dirty="0"/>
          </a:p>
          <a:p>
            <a:r>
              <a:rPr lang="fr-FR" sz="1100" b="1" cap="all" dirty="0"/>
              <a:t>ECOBELT®</a:t>
            </a:r>
          </a:p>
          <a:p>
            <a:endParaRPr lang="fr-FR" sz="1100" dirty="0"/>
          </a:p>
        </p:txBody>
      </p:sp>
      <p:pic>
        <p:nvPicPr>
          <p:cNvPr id="27" name="Imag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29253">
            <a:off x="7222594" y="2914188"/>
            <a:ext cx="297962" cy="297962"/>
          </a:xfrm>
          <a:prstGeom prst="rect">
            <a:avLst/>
          </a:prstGeom>
        </p:spPr>
      </p:pic>
      <p:sp>
        <p:nvSpPr>
          <p:cNvPr id="28" name="Rectangle 27"/>
          <p:cNvSpPr/>
          <p:nvPr/>
        </p:nvSpPr>
        <p:spPr>
          <a:xfrm>
            <a:off x="8325614" y="6516665"/>
            <a:ext cx="675378" cy="276999"/>
          </a:xfrm>
          <a:prstGeom prst="rect">
            <a:avLst/>
          </a:prstGeom>
        </p:spPr>
        <p:txBody>
          <a:bodyPr wrap="none">
            <a:spAutoFit/>
          </a:bodyPr>
          <a:lstStyle/>
          <a:p>
            <a:r>
              <a:rPr lang="fr-FR" sz="1200" cap="all" dirty="0"/>
              <a:t>P</a:t>
            </a:r>
            <a:r>
              <a:rPr lang="fr-FR" sz="1200" dirty="0"/>
              <a:t>age 12</a:t>
            </a:r>
          </a:p>
        </p:txBody>
      </p:sp>
      <p:pic>
        <p:nvPicPr>
          <p:cNvPr id="5" name="Picture 2" descr="logo magald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981" y="4412575"/>
            <a:ext cx="2105336" cy="60016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66C4DF35-872C-3217-CBEC-781EEC105B7A}"/>
              </a:ext>
            </a:extLst>
          </p:cNvPr>
          <p:cNvPicPr>
            <a:picLocks noChangeAspect="1"/>
          </p:cNvPicPr>
          <p:nvPr/>
        </p:nvPicPr>
        <p:blipFill>
          <a:blip r:embed="rId11"/>
          <a:stretch>
            <a:fillRect/>
          </a:stretch>
        </p:blipFill>
        <p:spPr>
          <a:xfrm>
            <a:off x="7160439" y="126000"/>
            <a:ext cx="1766820" cy="960708"/>
          </a:xfrm>
          <a:prstGeom prst="rect">
            <a:avLst/>
          </a:prstGeom>
        </p:spPr>
      </p:pic>
    </p:spTree>
    <p:extLst>
      <p:ext uri="{BB962C8B-B14F-4D97-AF65-F5344CB8AC3E}">
        <p14:creationId xmlns:p14="http://schemas.microsoft.com/office/powerpoint/2010/main" val="268717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9470" y="3241883"/>
            <a:ext cx="9000000" cy="358738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01770" y="297042"/>
            <a:ext cx="2082268" cy="282414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r>
              <a:rPr lang="fr-FR" sz="1100" b="1" dirty="0">
                <a:hlinkClick r:id="rId2"/>
              </a:rPr>
              <a:t> </a:t>
            </a:r>
          </a:p>
          <a:p>
            <a:r>
              <a:rPr lang="fr-FR" sz="1100" b="1" dirty="0">
                <a:hlinkClick r:id="rId2"/>
              </a:rPr>
              <a:t>Convoyage forgé</a:t>
            </a:r>
            <a:endParaRPr lang="fr-FR" sz="1100" b="1" dirty="0"/>
          </a:p>
          <a:p>
            <a:endParaRPr lang="fr-FR" sz="1100" b="1" dirty="0"/>
          </a:p>
          <a:p>
            <a:r>
              <a:rPr lang="fr-FR" sz="1100" b="1" cap="all" dirty="0">
                <a:solidFill>
                  <a:schemeClr val="tx1"/>
                </a:solidFill>
              </a:rPr>
              <a:t>MAGALDI SUPERBELT®</a:t>
            </a:r>
          </a:p>
          <a:p>
            <a:r>
              <a:rPr lang="fr-FR" sz="1100" dirty="0">
                <a:solidFill>
                  <a:schemeClr val="tx1"/>
                </a:solidFill>
              </a:rPr>
              <a:t>Convoyeur à bande en acier pour la manutention de matériaux chauds. </a:t>
            </a:r>
            <a:r>
              <a:rPr lang="fr-FR" sz="1100" dirty="0"/>
              <a:t>et.</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9253">
            <a:off x="1702023" y="2059847"/>
            <a:ext cx="297962" cy="297962"/>
          </a:xfrm>
          <a:prstGeom prst="rect">
            <a:avLst/>
          </a:prstGeom>
        </p:spPr>
      </p:pic>
      <p:sp>
        <p:nvSpPr>
          <p:cNvPr id="4" name="Rectangle 3"/>
          <p:cNvSpPr/>
          <p:nvPr/>
        </p:nvSpPr>
        <p:spPr>
          <a:xfrm>
            <a:off x="87464" y="116632"/>
            <a:ext cx="9000000" cy="657936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logo magal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389" y="210263"/>
            <a:ext cx="1584176" cy="4515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73555" y="762979"/>
            <a:ext cx="5705733" cy="1954381"/>
          </a:xfrm>
          <a:prstGeom prst="rect">
            <a:avLst/>
          </a:prstGeom>
        </p:spPr>
        <p:txBody>
          <a:bodyPr wrap="square">
            <a:spAutoFit/>
          </a:bodyPr>
          <a:lstStyle/>
          <a:p>
            <a:r>
              <a:rPr lang="fr-FR" sz="1100" dirty="0"/>
              <a:t>Le </a:t>
            </a:r>
            <a:r>
              <a:rPr lang="fr-FR" sz="1100" dirty="0" err="1">
                <a:hlinkClick r:id="rId5"/>
              </a:rPr>
              <a:t>Magaldi</a:t>
            </a:r>
            <a:r>
              <a:rPr lang="fr-FR" sz="1100" dirty="0">
                <a:hlinkClick r:id="rId5"/>
              </a:rPr>
              <a:t> </a:t>
            </a:r>
            <a:r>
              <a:rPr lang="fr-FR" sz="1100" dirty="0" err="1">
                <a:hlinkClick r:id="rId5"/>
              </a:rPr>
              <a:t>Superbelt</a:t>
            </a:r>
            <a:r>
              <a:rPr lang="fr-FR" sz="1100" dirty="0">
                <a:hlinkClick r:id="rId5"/>
              </a:rPr>
              <a:t> </a:t>
            </a:r>
            <a:r>
              <a:rPr lang="fr-FR" sz="1100" baseline="30000" dirty="0">
                <a:hlinkClick r:id="rId5"/>
              </a:rPr>
              <a:t>®</a:t>
            </a:r>
            <a:r>
              <a:rPr lang="fr-FR" sz="1100" dirty="0"/>
              <a:t> permet de convoyer des matériaux extrêmement chauds, poussiéreux, pointus, abrasifs, ainsi que des matériaux contenant des fines ou des grumeaux, sur de longues distances et avec de fortes inclinaisons. Par conséquent, le </a:t>
            </a:r>
            <a:r>
              <a:rPr lang="fr-FR" sz="1100" dirty="0" err="1"/>
              <a:t>Superbelt</a:t>
            </a:r>
            <a:r>
              <a:rPr lang="fr-FR" sz="1100" dirty="0"/>
              <a:t> </a:t>
            </a:r>
            <a:r>
              <a:rPr lang="fr-FR" sz="1100" baseline="30000" dirty="0"/>
              <a:t>®</a:t>
            </a:r>
            <a:r>
              <a:rPr lang="fr-FR" sz="1100" dirty="0"/>
              <a:t> est en mesure de servir les technologies innovantes modernes en tant que convoyeur fiable adapté à la manipulation de pièces forgées à chaud provenant de presses  automatiques et de lignes d'alimentation et de déchargement de machines de recuit de processus et de grenailleuses.</a:t>
            </a:r>
            <a:br>
              <a:rPr lang="fr-FR" sz="1100" dirty="0"/>
            </a:br>
            <a:r>
              <a:rPr lang="fr-FR" sz="1100" dirty="0"/>
              <a:t>Les températures élevées et les problèmes de déchirure sont traités grâce à la méthode brevetée du système de bande acier du </a:t>
            </a:r>
            <a:r>
              <a:rPr lang="fr-FR" sz="1100" dirty="0" err="1"/>
              <a:t>Superbelt</a:t>
            </a:r>
            <a:r>
              <a:rPr lang="fr-FR" sz="1100" dirty="0"/>
              <a:t> qui laisse tous les éléments libres de se dilater dans n'importe quelle direction sans déformation permanente. L'usure est négligeable, car le matériau est transporté lentement et sans mouvement relatif contre les pièces en acier. La consommation d'énergie pour le transport et le bruit sont réduits à des niveaux minimaux.</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128" y="315944"/>
            <a:ext cx="1977381" cy="167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763443" y="164100"/>
            <a:ext cx="3714030" cy="584775"/>
          </a:xfrm>
          <a:prstGeom prst="rect">
            <a:avLst/>
          </a:prstGeom>
        </p:spPr>
        <p:txBody>
          <a:bodyPr wrap="none">
            <a:spAutoFit/>
          </a:bodyPr>
          <a:lstStyle/>
          <a:p>
            <a:r>
              <a:rPr lang="fr-FR" sz="3200" b="1" dirty="0"/>
              <a:t>7.Usines de forgeage</a:t>
            </a:r>
          </a:p>
        </p:txBody>
      </p:sp>
      <p:sp>
        <p:nvSpPr>
          <p:cNvPr id="8" name="Rectangle 7"/>
          <p:cNvSpPr/>
          <p:nvPr/>
        </p:nvSpPr>
        <p:spPr>
          <a:xfrm>
            <a:off x="1700915" y="2717360"/>
            <a:ext cx="7222539" cy="1077218"/>
          </a:xfrm>
          <a:prstGeom prst="rect">
            <a:avLst/>
          </a:prstGeom>
        </p:spPr>
        <p:txBody>
          <a:bodyPr wrap="square">
            <a:spAutoFit/>
          </a:bodyPr>
          <a:lstStyle/>
          <a:p>
            <a:endParaRPr lang="fr-FR" sz="3200" dirty="0"/>
          </a:p>
          <a:p>
            <a:r>
              <a:rPr lang="fr-FR" sz="3200" b="1" dirty="0"/>
              <a:t>8.Usines de traitement des minéraux</a:t>
            </a:r>
          </a:p>
        </p:txBody>
      </p:sp>
      <p:sp>
        <p:nvSpPr>
          <p:cNvPr id="11" name="Rectangle 10"/>
          <p:cNvSpPr/>
          <p:nvPr/>
        </p:nvSpPr>
        <p:spPr>
          <a:xfrm>
            <a:off x="4166498" y="3659792"/>
            <a:ext cx="9054752" cy="1277273"/>
          </a:xfrm>
          <a:prstGeom prst="rect">
            <a:avLst/>
          </a:prstGeom>
        </p:spPr>
        <p:txBody>
          <a:bodyPr wrap="square">
            <a:spAutoFit/>
          </a:bodyPr>
          <a:lstStyle/>
          <a:p>
            <a:r>
              <a:rPr lang="fr-FR" sz="1100" dirty="0"/>
              <a:t>Lors du traitement de minéraux tels que le cuivre, le minerai de fer, le niobium, </a:t>
            </a:r>
          </a:p>
          <a:p>
            <a:r>
              <a:rPr lang="fr-FR" sz="1100" dirty="0"/>
              <a:t>le plomb …, il est nécessaire de manipuler avec précaution ces matériaux précieux </a:t>
            </a:r>
          </a:p>
          <a:p>
            <a:r>
              <a:rPr lang="fr-FR" sz="1100" dirty="0"/>
              <a:t>très chauds, abrasifs et fins dans un environnement très difficile.</a:t>
            </a:r>
            <a:br>
              <a:rPr lang="fr-FR" sz="1100" dirty="0"/>
            </a:br>
            <a:r>
              <a:rPr lang="fr-FR" sz="1100" dirty="0"/>
              <a:t>Forte d'une longue expérience dans la fourniture de solutions fiables à certains </a:t>
            </a:r>
          </a:p>
          <a:p>
            <a:r>
              <a:rPr lang="fr-FR" sz="1100" dirty="0"/>
              <a:t>des plus grands opérateurs de traitement de minerais au monde, MAGALDI est </a:t>
            </a:r>
          </a:p>
          <a:p>
            <a:r>
              <a:rPr lang="fr-FR" sz="1100" dirty="0"/>
              <a:t>également spécialisée dans la conception de convoyeurs pour le transport </a:t>
            </a:r>
          </a:p>
          <a:p>
            <a:r>
              <a:rPr lang="fr-FR" sz="1100" dirty="0"/>
              <a:t>d'agglomérés à chaud basés sur la </a:t>
            </a:r>
            <a:r>
              <a:rPr lang="fr-FR" sz="1100" dirty="0">
                <a:hlinkClick r:id="rId7"/>
              </a:rPr>
              <a:t>technologie  éprouvée </a:t>
            </a:r>
            <a:r>
              <a:rPr lang="fr-FR" sz="1100" dirty="0" err="1">
                <a:hlinkClick r:id="rId7"/>
              </a:rPr>
              <a:t>Magaldi</a:t>
            </a:r>
            <a:r>
              <a:rPr lang="fr-FR" sz="1100" dirty="0">
                <a:hlinkClick r:id="rId7"/>
              </a:rPr>
              <a:t> </a:t>
            </a:r>
            <a:r>
              <a:rPr lang="fr-FR" sz="1100" dirty="0" err="1">
                <a:hlinkClick r:id="rId7"/>
              </a:rPr>
              <a:t>Superbelt</a:t>
            </a:r>
            <a:r>
              <a:rPr lang="fr-FR" sz="1100" dirty="0">
                <a:hlinkClick r:id="rId7"/>
              </a:rPr>
              <a:t> </a:t>
            </a:r>
            <a:r>
              <a:rPr lang="fr-FR" sz="1100" baseline="30000" dirty="0">
                <a:hlinkClick r:id="rId7"/>
              </a:rPr>
              <a:t>®</a:t>
            </a:r>
            <a:endParaRPr lang="fr-FR" sz="1100" dirty="0"/>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459" y="3717032"/>
            <a:ext cx="3775037" cy="153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94717" y="3717032"/>
            <a:ext cx="1887518" cy="295232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r>
              <a:rPr lang="fr-FR" sz="1100" b="1" dirty="0">
                <a:hlinkClick r:id="rId9"/>
              </a:rPr>
              <a:t>Convoyage d'aggloméré à chaud</a:t>
            </a:r>
            <a:endParaRPr lang="fr-FR" sz="1100" b="1" dirty="0"/>
          </a:p>
          <a:p>
            <a:r>
              <a:rPr lang="fr-FR" sz="1100" b="1" cap="all" dirty="0">
                <a:solidFill>
                  <a:schemeClr val="tx1"/>
                </a:solidFill>
              </a:rPr>
              <a:t>MAGALDI ECOBELT®</a:t>
            </a:r>
          </a:p>
          <a:p>
            <a:r>
              <a:rPr lang="fr-FR" sz="1100" dirty="0">
                <a:solidFill>
                  <a:schemeClr val="tx1"/>
                </a:solidFill>
              </a:rPr>
              <a:t>Un convoyeur à bande en acier très fiable conçu pour résister aux chocs violents, aux charges, chocs et à l'usure.</a:t>
            </a: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9253">
            <a:off x="1742121" y="5527921"/>
            <a:ext cx="297962" cy="297962"/>
          </a:xfrm>
          <a:prstGeom prst="rect">
            <a:avLst/>
          </a:prstGeom>
        </p:spPr>
      </p:pic>
      <p:sp>
        <p:nvSpPr>
          <p:cNvPr id="16" name="Rectangle 15"/>
          <p:cNvSpPr/>
          <p:nvPr/>
        </p:nvSpPr>
        <p:spPr>
          <a:xfrm>
            <a:off x="2262301" y="3707922"/>
            <a:ext cx="1887518" cy="296143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r>
              <a:rPr lang="fr-FR" sz="1100" b="1" dirty="0">
                <a:hlinkClick r:id="rId10"/>
              </a:rPr>
              <a:t>Chargeur de bande de </a:t>
            </a:r>
          </a:p>
          <a:p>
            <a:r>
              <a:rPr lang="fr-FR" sz="1100" b="1" dirty="0">
                <a:hlinkClick r:id="rId10"/>
              </a:rPr>
              <a:t>Pesée</a:t>
            </a:r>
            <a:endParaRPr lang="fr-FR" sz="1100" b="1" dirty="0"/>
          </a:p>
          <a:p>
            <a:endParaRPr lang="fr-FR" sz="1100" b="1" dirty="0"/>
          </a:p>
          <a:p>
            <a:r>
              <a:rPr lang="fr-FR" sz="1100" b="1" cap="all" dirty="0">
                <a:solidFill>
                  <a:schemeClr val="tx1"/>
                </a:solidFill>
              </a:rPr>
              <a:t>DOSEUR PESANT MAGALDI</a:t>
            </a:r>
          </a:p>
          <a:p>
            <a:r>
              <a:rPr lang="fr-FR" sz="1100" dirty="0">
                <a:solidFill>
                  <a:schemeClr val="tx1"/>
                </a:solidFill>
              </a:rPr>
              <a:t>Propose le chargeur de bande de pesée fiable pour les matériaux chauds et abrasifs.</a:t>
            </a: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9253">
            <a:off x="3619949" y="5417104"/>
            <a:ext cx="297962" cy="297962"/>
          </a:xfrm>
          <a:prstGeom prst="rect">
            <a:avLst/>
          </a:prstGeom>
        </p:spPr>
      </p:pic>
      <p:sp>
        <p:nvSpPr>
          <p:cNvPr id="18" name="Rectangle 17"/>
          <p:cNvSpPr/>
          <p:nvPr/>
        </p:nvSpPr>
        <p:spPr>
          <a:xfrm>
            <a:off x="8301489" y="6406485"/>
            <a:ext cx="675378" cy="276999"/>
          </a:xfrm>
          <a:prstGeom prst="rect">
            <a:avLst/>
          </a:prstGeom>
        </p:spPr>
        <p:txBody>
          <a:bodyPr wrap="none">
            <a:spAutoFit/>
          </a:bodyPr>
          <a:lstStyle/>
          <a:p>
            <a:r>
              <a:rPr lang="fr-FR" sz="1200" cap="all" dirty="0"/>
              <a:t>P</a:t>
            </a:r>
            <a:r>
              <a:rPr lang="fr-FR" sz="1200" dirty="0"/>
              <a:t>age 13</a:t>
            </a: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9253">
            <a:off x="8700302" y="4702615"/>
            <a:ext cx="297962" cy="297962"/>
          </a:xfrm>
          <a:prstGeom prst="rect">
            <a:avLst/>
          </a:prstGeom>
        </p:spPr>
      </p:pic>
      <p:pic>
        <p:nvPicPr>
          <p:cNvPr id="2" name="Image 1">
            <a:extLst>
              <a:ext uri="{FF2B5EF4-FFF2-40B4-BE49-F238E27FC236}">
                <a16:creationId xmlns:a16="http://schemas.microsoft.com/office/drawing/2014/main" id="{B6CA1ED9-2BDC-48F8-678D-CC2352C3143D}"/>
              </a:ext>
            </a:extLst>
          </p:cNvPr>
          <p:cNvPicPr>
            <a:picLocks noChangeAspect="1"/>
          </p:cNvPicPr>
          <p:nvPr/>
        </p:nvPicPr>
        <p:blipFill>
          <a:blip r:embed="rId11"/>
          <a:stretch>
            <a:fillRect/>
          </a:stretch>
        </p:blipFill>
        <p:spPr>
          <a:xfrm>
            <a:off x="6627859" y="5085497"/>
            <a:ext cx="2349008" cy="1277273"/>
          </a:xfrm>
          <a:prstGeom prst="rect">
            <a:avLst/>
          </a:prstGeom>
        </p:spPr>
      </p:pic>
    </p:spTree>
    <p:extLst>
      <p:ext uri="{BB962C8B-B14F-4D97-AF65-F5344CB8AC3E}">
        <p14:creationId xmlns:p14="http://schemas.microsoft.com/office/powerpoint/2010/main" val="215892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0804" y="4381538"/>
            <a:ext cx="6331196" cy="2386461"/>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82187" y="4416169"/>
            <a:ext cx="2456976" cy="23182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hlinkClick r:id="rId3"/>
            </a:endParaRPr>
          </a:p>
          <a:p>
            <a:endParaRPr lang="fr-FR" sz="1100" b="1" dirty="0">
              <a:hlinkClick r:id="rId3"/>
            </a:endParaRPr>
          </a:p>
          <a:p>
            <a:endParaRPr lang="fr-FR" sz="1100" b="1" dirty="0">
              <a:hlinkClick r:id="rId3"/>
            </a:endParaRPr>
          </a:p>
          <a:p>
            <a:endParaRPr lang="fr-FR" sz="1100" b="1" dirty="0">
              <a:hlinkClick r:id="rId3"/>
            </a:endParaRPr>
          </a:p>
          <a:p>
            <a:endParaRPr lang="fr-FR" sz="1100" b="1" dirty="0">
              <a:hlinkClick r:id="rId3"/>
            </a:endParaRPr>
          </a:p>
          <a:p>
            <a:endParaRPr lang="fr-FR" sz="1100" b="1" dirty="0">
              <a:hlinkClick r:id="rId3"/>
            </a:endParaRPr>
          </a:p>
          <a:p>
            <a:endParaRPr lang="fr-FR" sz="1100" b="1" dirty="0">
              <a:hlinkClick r:id="rId3"/>
            </a:endParaRPr>
          </a:p>
          <a:p>
            <a:r>
              <a:rPr lang="fr-FR" sz="1100" b="1" dirty="0">
                <a:hlinkClick r:id="rId3"/>
              </a:rPr>
              <a:t>Systèmes de nettoyage</a:t>
            </a:r>
            <a:endParaRPr lang="fr-FR" sz="1100" b="1" dirty="0"/>
          </a:p>
          <a:p>
            <a:r>
              <a:rPr lang="fr-FR" sz="1100" b="1" cap="all" dirty="0">
                <a:solidFill>
                  <a:schemeClr val="tx1"/>
                </a:solidFill>
              </a:rPr>
              <a:t>ARGONICS</a:t>
            </a:r>
          </a:p>
          <a:p>
            <a:r>
              <a:rPr lang="fr-FR" sz="1100" dirty="0">
                <a:solidFill>
                  <a:schemeClr val="tx1"/>
                </a:solidFill>
              </a:rPr>
              <a:t>Les systèmes de nettoyage </a:t>
            </a:r>
            <a:r>
              <a:rPr lang="fr-FR" sz="1100" dirty="0" err="1">
                <a:solidFill>
                  <a:schemeClr val="tx1"/>
                </a:solidFill>
              </a:rPr>
              <a:t>Argonics</a:t>
            </a:r>
            <a:r>
              <a:rPr lang="fr-FR" sz="1100" dirty="0">
                <a:solidFill>
                  <a:schemeClr val="tx1"/>
                </a:solidFill>
              </a:rPr>
              <a:t> sont la meilleure option pour nettoyer les bandes en caoutchouc manipulant des matériaux fins, poussiéreux et granuleux.</a:t>
            </a: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9253">
            <a:off x="8213604" y="2597018"/>
            <a:ext cx="297962" cy="297962"/>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9253">
            <a:off x="2044609" y="2631947"/>
            <a:ext cx="297962" cy="297962"/>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9253">
            <a:off x="4232832" y="2631947"/>
            <a:ext cx="297962" cy="297962"/>
          </a:xfrm>
          <a:prstGeom prst="rect">
            <a:avLst/>
          </a:prstGeom>
        </p:spPr>
      </p:pic>
      <p:sp>
        <p:nvSpPr>
          <p:cNvPr id="4" name="Rectangle 3"/>
          <p:cNvSpPr/>
          <p:nvPr/>
        </p:nvSpPr>
        <p:spPr>
          <a:xfrm>
            <a:off x="72000" y="72000"/>
            <a:ext cx="9000000" cy="6696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logo magald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389" y="210263"/>
            <a:ext cx="1584176" cy="4515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09" y="727883"/>
            <a:ext cx="8393706" cy="176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3070" y="727883"/>
            <a:ext cx="2055211" cy="282265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hlinkClick r:id="rId7"/>
            </a:endParaRPr>
          </a:p>
          <a:p>
            <a:endParaRPr lang="fr-FR" sz="1100" b="1" dirty="0">
              <a:hlinkClick r:id="rId7"/>
            </a:endParaRPr>
          </a:p>
          <a:p>
            <a:r>
              <a:rPr lang="fr-FR" sz="1100" b="1" dirty="0">
                <a:hlinkClick r:id="rId8"/>
              </a:rPr>
              <a:t>Convoyage de clinker chaud</a:t>
            </a:r>
            <a:endParaRPr lang="fr-FR" sz="1100" b="1" dirty="0"/>
          </a:p>
          <a:p>
            <a:r>
              <a:rPr lang="fr-FR" sz="1100" b="1" cap="all" dirty="0">
                <a:solidFill>
                  <a:schemeClr val="tx1"/>
                </a:solidFill>
              </a:rPr>
              <a:t>MAGALDI SUPERBELT®</a:t>
            </a:r>
          </a:p>
          <a:p>
            <a:r>
              <a:rPr lang="fr-FR" sz="1100" dirty="0">
                <a:solidFill>
                  <a:schemeClr val="tx1"/>
                </a:solidFill>
              </a:rPr>
              <a:t>Le convoyeur </a:t>
            </a:r>
            <a:r>
              <a:rPr lang="fr-FR" sz="1100" dirty="0" err="1">
                <a:solidFill>
                  <a:schemeClr val="tx1"/>
                </a:solidFill>
              </a:rPr>
              <a:t>Magaldi</a:t>
            </a:r>
            <a:r>
              <a:rPr lang="fr-FR" sz="1100" dirty="0">
                <a:solidFill>
                  <a:schemeClr val="tx1"/>
                </a:solidFill>
              </a:rPr>
              <a:t> </a:t>
            </a:r>
            <a:r>
              <a:rPr lang="fr-FR" sz="1100" dirty="0" err="1">
                <a:solidFill>
                  <a:schemeClr val="tx1"/>
                </a:solidFill>
              </a:rPr>
              <a:t>Superbelt</a:t>
            </a:r>
            <a:r>
              <a:rPr lang="fr-FR" sz="1100" dirty="0">
                <a:solidFill>
                  <a:schemeClr val="tx1"/>
                </a:solidFill>
              </a:rPr>
              <a:t>® est la solution idéale pour une manutention fiable du clinker.</a:t>
            </a:r>
          </a:p>
        </p:txBody>
      </p:sp>
      <p:sp>
        <p:nvSpPr>
          <p:cNvPr id="6" name="ZoneTexte 5"/>
          <p:cNvSpPr txBox="1"/>
          <p:nvPr/>
        </p:nvSpPr>
        <p:spPr>
          <a:xfrm>
            <a:off x="3453728" y="123252"/>
            <a:ext cx="2531719" cy="1077218"/>
          </a:xfrm>
          <a:prstGeom prst="rect">
            <a:avLst/>
          </a:prstGeom>
          <a:noFill/>
        </p:spPr>
        <p:txBody>
          <a:bodyPr wrap="none" rtlCol="0">
            <a:spAutoFit/>
          </a:bodyPr>
          <a:lstStyle/>
          <a:p>
            <a:r>
              <a:rPr lang="fr-FR" sz="3200" b="1" dirty="0"/>
              <a:t>9.Cimenteries</a:t>
            </a:r>
          </a:p>
          <a:p>
            <a:endParaRPr lang="fr-FR" sz="3200" dirty="0"/>
          </a:p>
        </p:txBody>
      </p:sp>
      <p:sp>
        <p:nvSpPr>
          <p:cNvPr id="9" name="Rectangle 8"/>
          <p:cNvSpPr/>
          <p:nvPr/>
        </p:nvSpPr>
        <p:spPr>
          <a:xfrm>
            <a:off x="2513501" y="727883"/>
            <a:ext cx="2055211" cy="282266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hlinkClick r:id="rId7"/>
            </a:endParaRPr>
          </a:p>
          <a:p>
            <a:r>
              <a:rPr lang="fr-FR" sz="1100" b="1" dirty="0">
                <a:hlinkClick r:id="rId9"/>
              </a:rPr>
              <a:t>Chargeur de bande de pesée</a:t>
            </a:r>
            <a:endParaRPr lang="fr-FR" sz="1100" b="1" dirty="0"/>
          </a:p>
          <a:p>
            <a:r>
              <a:rPr lang="fr-FR" sz="1100" b="1" cap="all" dirty="0">
                <a:solidFill>
                  <a:schemeClr val="tx1"/>
                </a:solidFill>
              </a:rPr>
              <a:t>DOSEUR PESANT MAGALDI</a:t>
            </a:r>
          </a:p>
          <a:p>
            <a:r>
              <a:rPr lang="fr-FR" sz="1100" dirty="0">
                <a:solidFill>
                  <a:schemeClr val="tx1"/>
                </a:solidFill>
              </a:rPr>
              <a:t>Chargeur de bande de pesée fiable pour les matériaux chauds et abrasifs.</a:t>
            </a:r>
          </a:p>
        </p:txBody>
      </p:sp>
      <p:sp>
        <p:nvSpPr>
          <p:cNvPr id="10" name="Rectangle 9"/>
          <p:cNvSpPr/>
          <p:nvPr/>
        </p:nvSpPr>
        <p:spPr>
          <a:xfrm>
            <a:off x="4607939" y="727883"/>
            <a:ext cx="2055211" cy="282266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hlinkClick r:id="rId7"/>
            </a:endParaRPr>
          </a:p>
          <a:p>
            <a:endParaRPr lang="fr-FR" sz="1100" b="1" dirty="0">
              <a:hlinkClick r:id="rId10"/>
            </a:endParaRPr>
          </a:p>
          <a:p>
            <a:r>
              <a:rPr lang="fr-FR" sz="1100" b="1" dirty="0">
                <a:hlinkClick r:id="rId10"/>
              </a:rPr>
              <a:t>Convoyeur à bande mécanique en acier anti-poussière pour la manutention de matériaux en vrac</a:t>
            </a:r>
            <a:endParaRPr lang="fr-FR" sz="1100" b="1" dirty="0"/>
          </a:p>
          <a:p>
            <a:r>
              <a:rPr lang="fr-FR" sz="1100" b="1" cap="all" dirty="0"/>
              <a:t>ECOBELT®</a:t>
            </a:r>
          </a:p>
          <a:p>
            <a:r>
              <a:rPr lang="fr-FR" sz="1100" b="1" cap="all" dirty="0"/>
              <a:t>ECOBELT®</a:t>
            </a:r>
          </a:p>
        </p:txBody>
      </p:sp>
      <p:sp>
        <p:nvSpPr>
          <p:cNvPr id="11" name="Rectangle 10"/>
          <p:cNvSpPr/>
          <p:nvPr/>
        </p:nvSpPr>
        <p:spPr>
          <a:xfrm>
            <a:off x="6685404" y="727883"/>
            <a:ext cx="2286000" cy="282265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p>
          <a:p>
            <a:endParaRPr lang="fr-FR" sz="1100" b="1" dirty="0">
              <a:hlinkClick r:id="rId7"/>
            </a:endParaRPr>
          </a:p>
          <a:p>
            <a:endParaRPr lang="fr-FR" sz="1100" b="1" dirty="0">
              <a:hlinkClick r:id="rId7"/>
            </a:endParaRPr>
          </a:p>
          <a:p>
            <a:endParaRPr lang="fr-FR" sz="1100" b="1" dirty="0">
              <a:hlinkClick r:id="rId11"/>
            </a:endParaRPr>
          </a:p>
          <a:p>
            <a:r>
              <a:rPr lang="fr-FR" sz="1100" b="1" dirty="0">
                <a:hlinkClick r:id="rId11"/>
              </a:rPr>
              <a:t>Chaîne de déversement</a:t>
            </a:r>
            <a:endParaRPr lang="fr-FR" sz="1100" b="1" dirty="0"/>
          </a:p>
          <a:p>
            <a:r>
              <a:rPr lang="fr-FR" sz="1100" b="1" cap="all" dirty="0">
                <a:solidFill>
                  <a:schemeClr val="tx1"/>
                </a:solidFill>
              </a:rPr>
              <a:t>MAGALDI SPILL-CHAÎNE</a:t>
            </a:r>
          </a:p>
          <a:p>
            <a:r>
              <a:rPr lang="fr-FR" sz="1100" dirty="0">
                <a:solidFill>
                  <a:schemeClr val="tx1"/>
                </a:solidFill>
              </a:rPr>
              <a:t>solution pour éliminer la dispersion poussière/matériau, en évitant la pollution de l'environnement et en réduisant les coûts. </a:t>
            </a:r>
            <a:r>
              <a:rPr lang="fr-FR" sz="1100" dirty="0"/>
              <a:t>d'exploitation.</a:t>
            </a:r>
          </a:p>
        </p:txBody>
      </p:sp>
      <p:sp>
        <p:nvSpPr>
          <p:cNvPr id="8" name="Rectangle 7"/>
          <p:cNvSpPr/>
          <p:nvPr/>
        </p:nvSpPr>
        <p:spPr>
          <a:xfrm>
            <a:off x="322145" y="3550542"/>
            <a:ext cx="9990856" cy="830997"/>
          </a:xfrm>
          <a:prstGeom prst="rect">
            <a:avLst/>
          </a:prstGeom>
        </p:spPr>
        <p:txBody>
          <a:bodyPr wrap="square">
            <a:spAutoFit/>
          </a:bodyPr>
          <a:lstStyle/>
          <a:p>
            <a:r>
              <a:rPr lang="fr-FR" sz="1200" dirty="0"/>
              <a:t>MAGALDI  répond bien à la demande des industries cimentières pour des pratiques fiables et durables dans le transport et le stockage de </a:t>
            </a:r>
          </a:p>
          <a:p>
            <a:r>
              <a:rPr lang="fr-FR" sz="1200" dirty="0"/>
              <a:t>matériaux en vrac, chauds et abrasifs, garantissant des opérations sûres et respectueuses de l'environnement.</a:t>
            </a:r>
            <a:br>
              <a:rPr lang="fr-FR" sz="1200" dirty="0"/>
            </a:br>
            <a:r>
              <a:rPr lang="fr-FR" sz="1200" dirty="0"/>
              <a:t>En partenariat avec Kawasaki Heavy Industries, MAGALDI peut également fournir des systèmes de récupération de chaleur perdue et de </a:t>
            </a:r>
          </a:p>
          <a:p>
            <a:r>
              <a:rPr lang="fr-FR" sz="1200" dirty="0"/>
              <a:t>gazéification des déchets urbains pour les industries cimentières.</a:t>
            </a:r>
          </a:p>
        </p:txBody>
      </p:sp>
      <p:pic>
        <p:nvPicPr>
          <p:cNvPr id="512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9445" y="4416169"/>
            <a:ext cx="2439718" cy="111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9253">
            <a:off x="4997113" y="3080832"/>
            <a:ext cx="297962" cy="297962"/>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9253">
            <a:off x="1732885" y="5603341"/>
            <a:ext cx="297962" cy="297962"/>
          </a:xfrm>
          <a:prstGeom prst="rect">
            <a:avLst/>
          </a:prstGeom>
        </p:spPr>
      </p:pic>
      <p:sp>
        <p:nvSpPr>
          <p:cNvPr id="12" name="Rectangle 11"/>
          <p:cNvSpPr/>
          <p:nvPr/>
        </p:nvSpPr>
        <p:spPr>
          <a:xfrm>
            <a:off x="4399404" y="4287561"/>
            <a:ext cx="4572000" cy="2446824"/>
          </a:xfrm>
          <a:prstGeom prst="rect">
            <a:avLst/>
          </a:prstGeom>
        </p:spPr>
        <p:txBody>
          <a:bodyPr>
            <a:spAutoFit/>
          </a:bodyPr>
          <a:lstStyle/>
          <a:p>
            <a:r>
              <a:rPr lang="fr-FR" sz="3200" b="1" dirty="0"/>
              <a:t>10.Usines d'emboutissage</a:t>
            </a:r>
          </a:p>
          <a:p>
            <a:r>
              <a:rPr lang="fr-FR" sz="1100" dirty="0"/>
              <a:t>Dans les années 70, MAGALDI a développé une ceinture en cuir de buffle </a:t>
            </a:r>
          </a:p>
          <a:p>
            <a:r>
              <a:rPr lang="fr-FR" sz="1100" dirty="0" err="1"/>
              <a:t>exclusie</a:t>
            </a:r>
            <a:r>
              <a:rPr lang="fr-FR" sz="1100" dirty="0"/>
              <a:t> pour les usines d'emboutissage automobile, capable d'éviter  tout dommage possible aux emboutis finis, avant les activités d'assemblage et de peinture.</a:t>
            </a:r>
            <a:br>
              <a:rPr lang="fr-FR" sz="1100" dirty="0"/>
            </a:br>
            <a:r>
              <a:rPr lang="fr-FR" sz="1100" dirty="0"/>
              <a:t>Breveté dans les années 40, le </a:t>
            </a:r>
            <a:r>
              <a:rPr lang="fr-FR" sz="1100" dirty="0" err="1"/>
              <a:t>Magaldi</a:t>
            </a:r>
            <a:r>
              <a:rPr lang="fr-FR" sz="1100" dirty="0"/>
              <a:t> </a:t>
            </a:r>
            <a:r>
              <a:rPr lang="fr-FR" sz="1100" dirty="0" err="1"/>
              <a:t>Supercinghia</a:t>
            </a:r>
            <a:r>
              <a:rPr lang="fr-FR" sz="1100" dirty="0"/>
              <a:t> offre une</a:t>
            </a:r>
          </a:p>
          <a:p>
            <a:r>
              <a:rPr lang="fr-FR" sz="1100" dirty="0"/>
              <a:t>résistance à la coupe plus élevée par rapport aux convoyeurs </a:t>
            </a:r>
          </a:p>
          <a:p>
            <a:r>
              <a:rPr lang="fr-FR" sz="1100" dirty="0"/>
              <a:t>à bande en caoutchouc et en tissu conventionnels, ayant une surface lisse </a:t>
            </a:r>
          </a:p>
          <a:p>
            <a:r>
              <a:rPr lang="fr-FR" sz="1100" dirty="0"/>
              <a:t>formée par de simples bandes de cuir de buffle chromo-traité. Le </a:t>
            </a:r>
            <a:r>
              <a:rPr lang="fr-FR" sz="1100" dirty="0" err="1"/>
              <a:t>Supercinghia</a:t>
            </a:r>
            <a:r>
              <a:rPr lang="fr-FR" sz="1100" dirty="0"/>
              <a:t>  a une durée de vie prévue bien plus longue que tout autre convoyeur conventionnel, garantissant un fonctionnement de près de 10 ans et évitant les arrêts imprévisibles de la chaîne de production.</a:t>
            </a:r>
          </a:p>
        </p:txBody>
      </p:sp>
      <p:sp>
        <p:nvSpPr>
          <p:cNvPr id="21" name="Rectangle 20"/>
          <p:cNvSpPr/>
          <p:nvPr/>
        </p:nvSpPr>
        <p:spPr>
          <a:xfrm>
            <a:off x="8418539" y="6518894"/>
            <a:ext cx="675378" cy="276999"/>
          </a:xfrm>
          <a:prstGeom prst="rect">
            <a:avLst/>
          </a:prstGeom>
        </p:spPr>
        <p:txBody>
          <a:bodyPr wrap="none">
            <a:spAutoFit/>
          </a:bodyPr>
          <a:lstStyle/>
          <a:p>
            <a:r>
              <a:rPr lang="fr-FR" sz="1200" cap="all" dirty="0"/>
              <a:t>P</a:t>
            </a:r>
            <a:r>
              <a:rPr lang="fr-FR" sz="1200" dirty="0"/>
              <a:t>age 14</a:t>
            </a: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2008" y="4441234"/>
            <a:ext cx="1469805" cy="117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2880000" y="4392000"/>
            <a:ext cx="1548000" cy="236120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p>
          <a:p>
            <a:endParaRPr lang="fr-FR" sz="1100" b="1" dirty="0"/>
          </a:p>
          <a:p>
            <a:endParaRPr lang="fr-FR" sz="1100" b="1" dirty="0"/>
          </a:p>
          <a:p>
            <a:endParaRPr lang="fr-FR" sz="1100" b="1" dirty="0"/>
          </a:p>
          <a:p>
            <a:endParaRPr lang="fr-FR" sz="1100" b="1" dirty="0"/>
          </a:p>
          <a:p>
            <a:endParaRPr lang="fr-FR" sz="1100" b="1" dirty="0">
              <a:hlinkClick r:id="rId14"/>
            </a:endParaRPr>
          </a:p>
          <a:p>
            <a:endParaRPr lang="fr-FR" sz="1100" b="1" dirty="0">
              <a:solidFill>
                <a:schemeClr val="tx1"/>
              </a:solidFill>
              <a:hlinkClick r:id="rId14"/>
            </a:endParaRPr>
          </a:p>
          <a:p>
            <a:r>
              <a:rPr lang="fr-FR" sz="1100" b="1" dirty="0">
                <a:solidFill>
                  <a:schemeClr val="tx1"/>
                </a:solidFill>
                <a:hlinkClick r:id="rId14"/>
              </a:rPr>
              <a:t>Ceinture en cuir de buffle </a:t>
            </a:r>
            <a:r>
              <a:rPr lang="fr-FR" sz="1100" b="1" dirty="0" err="1">
                <a:solidFill>
                  <a:schemeClr val="tx1"/>
                </a:solidFill>
                <a:hlinkClick r:id="rId14"/>
              </a:rPr>
              <a:t>Magaldi</a:t>
            </a:r>
            <a:endParaRPr lang="fr-FR" sz="1100" b="1" dirty="0">
              <a:solidFill>
                <a:schemeClr val="tx1"/>
              </a:solidFill>
            </a:endParaRPr>
          </a:p>
          <a:p>
            <a:r>
              <a:rPr lang="fr-FR" sz="1100" dirty="0">
                <a:solidFill>
                  <a:schemeClr val="tx1"/>
                </a:solidFill>
              </a:rPr>
              <a:t>Le </a:t>
            </a:r>
            <a:r>
              <a:rPr lang="fr-FR" sz="1100" dirty="0" err="1">
                <a:solidFill>
                  <a:schemeClr val="tx1"/>
                </a:solidFill>
              </a:rPr>
              <a:t>Magaldi</a:t>
            </a:r>
            <a:r>
              <a:rPr lang="fr-FR" sz="1100" dirty="0">
                <a:solidFill>
                  <a:schemeClr val="tx1"/>
                </a:solidFill>
              </a:rPr>
              <a:t> </a:t>
            </a:r>
            <a:r>
              <a:rPr lang="fr-FR" sz="1100" dirty="0" err="1">
                <a:solidFill>
                  <a:schemeClr val="tx1"/>
                </a:solidFill>
              </a:rPr>
              <a:t>Supercinghia</a:t>
            </a:r>
            <a:r>
              <a:rPr lang="fr-FR" sz="1100" dirty="0">
                <a:solidFill>
                  <a:schemeClr val="tx1"/>
                </a:solidFill>
              </a:rPr>
              <a:t>, meilleure solution pour le transport de tôles d'acier.</a:t>
            </a:r>
          </a:p>
        </p:txBody>
      </p:sp>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9253">
            <a:off x="3988918" y="5775439"/>
            <a:ext cx="297962" cy="297962"/>
          </a:xfrm>
          <a:prstGeom prst="rect">
            <a:avLst/>
          </a:prstGeom>
        </p:spPr>
      </p:pic>
      <p:pic>
        <p:nvPicPr>
          <p:cNvPr id="3" name="Image 2">
            <a:extLst>
              <a:ext uri="{FF2B5EF4-FFF2-40B4-BE49-F238E27FC236}">
                <a16:creationId xmlns:a16="http://schemas.microsoft.com/office/drawing/2014/main" id="{0A13C52C-5045-B9B7-8FAB-966CBEA30F1A}"/>
              </a:ext>
            </a:extLst>
          </p:cNvPr>
          <p:cNvPicPr>
            <a:picLocks noChangeAspect="1"/>
          </p:cNvPicPr>
          <p:nvPr/>
        </p:nvPicPr>
        <p:blipFill>
          <a:blip r:embed="rId15"/>
          <a:stretch>
            <a:fillRect/>
          </a:stretch>
        </p:blipFill>
        <p:spPr>
          <a:xfrm>
            <a:off x="193380" y="180532"/>
            <a:ext cx="1393716" cy="757833"/>
          </a:xfrm>
          <a:prstGeom prst="rect">
            <a:avLst/>
          </a:prstGeom>
        </p:spPr>
      </p:pic>
    </p:spTree>
    <p:extLst>
      <p:ext uri="{BB962C8B-B14F-4D97-AF65-F5344CB8AC3E}">
        <p14:creationId xmlns:p14="http://schemas.microsoft.com/office/powerpoint/2010/main" val="185906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8964000" cy="655272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12" y="1502258"/>
            <a:ext cx="8892480" cy="189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logo magal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934" y="185894"/>
            <a:ext cx="1584176" cy="4515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2899" y="5589238"/>
            <a:ext cx="8784976" cy="1508105"/>
          </a:xfrm>
          <a:prstGeom prst="rect">
            <a:avLst/>
          </a:prstGeom>
        </p:spPr>
        <p:txBody>
          <a:bodyPr wrap="square">
            <a:spAutoFit/>
          </a:bodyPr>
          <a:lstStyle/>
          <a:p>
            <a:r>
              <a:rPr lang="fr-FR" sz="1400" b="1" cap="all" dirty="0"/>
              <a:t>CENTRALES THERMIQUES AU CHARBON</a:t>
            </a:r>
          </a:p>
          <a:p>
            <a:r>
              <a:rPr lang="fr-FR" sz="1400" dirty="0"/>
              <a:t>Les technologies MAGALDI transportent et manipulent mécaniquement les cendres résiduelles et volantes de manière sèche, offrant le plus haut niveau de fiabilité et de sécurité, améliorant l'efficacité globale de l'usine et réduisant l'impact environnemental de l'industrie de la production d'énergie à partir de combustibles solides.</a:t>
            </a:r>
          </a:p>
          <a:p>
            <a:br>
              <a:rPr lang="fr-FR" dirty="0"/>
            </a:br>
            <a:endParaRPr lang="fr-FR" dirty="0"/>
          </a:p>
        </p:txBody>
      </p:sp>
      <p:sp>
        <p:nvSpPr>
          <p:cNvPr id="12" name="Rectangle 11"/>
          <p:cNvSpPr/>
          <p:nvPr/>
        </p:nvSpPr>
        <p:spPr>
          <a:xfrm>
            <a:off x="187554" y="1502258"/>
            <a:ext cx="2160000" cy="390370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412000" y="1495753"/>
            <a:ext cx="2160000" cy="391020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630286" y="1502258"/>
            <a:ext cx="2160000" cy="390370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848652" y="1504353"/>
            <a:ext cx="2160000" cy="390160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87554" y="3451578"/>
            <a:ext cx="2080190" cy="1954381"/>
          </a:xfrm>
          <a:prstGeom prst="rect">
            <a:avLst/>
          </a:prstGeom>
        </p:spPr>
        <p:txBody>
          <a:bodyPr wrap="square">
            <a:spAutoFit/>
          </a:bodyPr>
          <a:lstStyle/>
          <a:p>
            <a:r>
              <a:rPr lang="fr-FR" sz="1100" b="1" dirty="0">
                <a:hlinkClick r:id="rId4"/>
              </a:rPr>
              <a:t>Manipulation des cendres résiduelles sèches dans les centrales électriques PCF</a:t>
            </a:r>
            <a:endParaRPr lang="fr-FR" sz="1100" b="1" dirty="0"/>
          </a:p>
          <a:p>
            <a:r>
              <a:rPr lang="fr-FR" sz="1100" b="1" cap="all" dirty="0"/>
              <a:t>MAC® - REFROIDISSEUR DE CENDRES MAGALDI</a:t>
            </a:r>
          </a:p>
          <a:p>
            <a:r>
              <a:rPr lang="fr-FR" sz="1100" dirty="0"/>
              <a:t>Le MAC® est un système unique d'extraction à sec, de refroidissement par air et de traitement mécanique des mâchefers de chaudières à charbon pulvérisé.</a:t>
            </a:r>
          </a:p>
        </p:txBody>
      </p:sp>
      <p:sp>
        <p:nvSpPr>
          <p:cNvPr id="18" name="Rectangle 17"/>
          <p:cNvSpPr/>
          <p:nvPr/>
        </p:nvSpPr>
        <p:spPr>
          <a:xfrm>
            <a:off x="2412000" y="3429100"/>
            <a:ext cx="2080190" cy="1831271"/>
          </a:xfrm>
          <a:prstGeom prst="rect">
            <a:avLst/>
          </a:prstGeom>
        </p:spPr>
        <p:txBody>
          <a:bodyPr wrap="square">
            <a:spAutoFit/>
          </a:bodyPr>
          <a:lstStyle/>
          <a:p>
            <a:r>
              <a:rPr lang="fr-FR" sz="1100" b="1" dirty="0">
                <a:hlinkClick r:id="rId5"/>
              </a:rPr>
              <a:t>Recyclage des mâchefers secs dans les centrales électriques PCF</a:t>
            </a:r>
            <a:endParaRPr lang="fr-FR" sz="1100" b="1" dirty="0"/>
          </a:p>
          <a:p>
            <a:r>
              <a:rPr lang="fr-FR" sz="1100" b="1" cap="all" dirty="0"/>
              <a:t>MAR® - MAGALDI RECYCLAGE DES CENDRES</a:t>
            </a:r>
          </a:p>
          <a:p>
            <a:r>
              <a:rPr lang="fr-FR" sz="1100" dirty="0"/>
              <a:t>Le MAR® est une amélioration du système MAC® pour l'extraction, le refroidissement et la manipulation « à sec » des mâchefers.</a:t>
            </a:r>
          </a:p>
        </p:txBody>
      </p:sp>
      <p:sp>
        <p:nvSpPr>
          <p:cNvPr id="19" name="Rectangle 18"/>
          <p:cNvSpPr/>
          <p:nvPr/>
        </p:nvSpPr>
        <p:spPr>
          <a:xfrm>
            <a:off x="4670191" y="3419384"/>
            <a:ext cx="2080190" cy="1615827"/>
          </a:xfrm>
          <a:prstGeom prst="rect">
            <a:avLst/>
          </a:prstGeom>
        </p:spPr>
        <p:txBody>
          <a:bodyPr wrap="square">
            <a:spAutoFit/>
          </a:bodyPr>
          <a:lstStyle/>
          <a:p>
            <a:r>
              <a:rPr lang="fr-FR" sz="1100" b="1" dirty="0">
                <a:hlinkClick r:id="rId6"/>
              </a:rPr>
              <a:t>Postcombustion des cendres résiduelles à haut UBC</a:t>
            </a:r>
            <a:endParaRPr lang="fr-FR" sz="1100" b="1" dirty="0"/>
          </a:p>
          <a:p>
            <a:r>
              <a:rPr lang="fr-FR" sz="1100" b="1" cap="all" dirty="0"/>
              <a:t>MAP® - POSTCOMBUSTEUR À CENDRES MAGALDI</a:t>
            </a:r>
          </a:p>
          <a:p>
            <a:r>
              <a:rPr lang="fr-FR" sz="1100" dirty="0"/>
              <a:t>La </a:t>
            </a:r>
            <a:r>
              <a:rPr lang="fr-FR" sz="1100" dirty="0" err="1"/>
              <a:t>post-combustion</a:t>
            </a:r>
            <a:r>
              <a:rPr lang="fr-FR" sz="1100" dirty="0"/>
              <a:t> MAP® MAGALDI </a:t>
            </a:r>
            <a:r>
              <a:rPr lang="fr-FR" sz="1100" dirty="0" err="1"/>
              <a:t>Ash</a:t>
            </a:r>
            <a:r>
              <a:rPr lang="fr-FR" sz="1100" dirty="0"/>
              <a:t> est un développement du système MAC® pour extraire, transporter et refroidir les mâchefers.</a:t>
            </a:r>
          </a:p>
        </p:txBody>
      </p:sp>
      <p:sp>
        <p:nvSpPr>
          <p:cNvPr id="20" name="Rectangle 19"/>
          <p:cNvSpPr/>
          <p:nvPr/>
        </p:nvSpPr>
        <p:spPr>
          <a:xfrm>
            <a:off x="6888557" y="3392996"/>
            <a:ext cx="2080190" cy="1277273"/>
          </a:xfrm>
          <a:prstGeom prst="rect">
            <a:avLst/>
          </a:prstGeom>
        </p:spPr>
        <p:txBody>
          <a:bodyPr wrap="square">
            <a:spAutoFit/>
          </a:bodyPr>
          <a:lstStyle/>
          <a:p>
            <a:r>
              <a:rPr lang="fr-FR" sz="1100" b="1" dirty="0">
                <a:hlinkClick r:id="rId7"/>
              </a:rPr>
              <a:t>Manipulation des cendres résiduelles sèches dans les centrales électriques PCF brûlant du charbon à haute teneur en cendres</a:t>
            </a:r>
            <a:endParaRPr lang="fr-FR" sz="1100" b="1" dirty="0"/>
          </a:p>
          <a:p>
            <a:r>
              <a:rPr lang="fr-FR" sz="1100" b="1" cap="all" dirty="0"/>
              <a:t>SUPERMAC® - REFROIDISSEUR DE CENDRES SUPER MAGALDI</a:t>
            </a:r>
          </a:p>
        </p:txBody>
      </p:sp>
      <p:sp>
        <p:nvSpPr>
          <p:cNvPr id="10" name="Rectangle 9"/>
          <p:cNvSpPr/>
          <p:nvPr/>
        </p:nvSpPr>
        <p:spPr>
          <a:xfrm>
            <a:off x="1115616" y="286425"/>
            <a:ext cx="4403770" cy="1077218"/>
          </a:xfrm>
          <a:prstGeom prst="rect">
            <a:avLst/>
          </a:prstGeom>
        </p:spPr>
        <p:txBody>
          <a:bodyPr wrap="none">
            <a:spAutoFit/>
          </a:bodyPr>
          <a:lstStyle/>
          <a:p>
            <a:r>
              <a:rPr lang="fr-FR" sz="3200" b="1" dirty="0"/>
              <a:t>11. Centrales au charbon</a:t>
            </a:r>
          </a:p>
          <a:p>
            <a:r>
              <a:rPr lang="fr-FR" sz="3200" b="1" dirty="0"/>
              <a:t>La technologie MAC </a:t>
            </a:r>
            <a:r>
              <a:rPr lang="fr-FR" sz="3200" b="1" cap="all" dirty="0"/>
              <a:t>®</a:t>
            </a:r>
            <a:endParaRPr lang="fr-FR" sz="3200" b="1" dirty="0"/>
          </a:p>
        </p:txBody>
      </p:sp>
      <p:pic>
        <p:nvPicPr>
          <p:cNvPr id="16" name="Imag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16946">
            <a:off x="1941047" y="3717999"/>
            <a:ext cx="300036" cy="300036"/>
          </a:xfrm>
          <a:prstGeom prst="rect">
            <a:avLst/>
          </a:prstGeom>
        </p:spPr>
      </p:pic>
      <p:pic>
        <p:nvPicPr>
          <p:cNvPr id="21" name="Imag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16946">
            <a:off x="4238861" y="3717997"/>
            <a:ext cx="300036" cy="300036"/>
          </a:xfrm>
          <a:prstGeom prst="rect">
            <a:avLst/>
          </a:prstGeom>
        </p:spPr>
      </p:pic>
      <p:pic>
        <p:nvPicPr>
          <p:cNvPr id="22" name="Imag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16946">
            <a:off x="6413527" y="3599676"/>
            <a:ext cx="300036" cy="300036"/>
          </a:xfrm>
          <a:prstGeom prst="rect">
            <a:avLst/>
          </a:prstGeom>
        </p:spPr>
      </p:pic>
      <p:pic>
        <p:nvPicPr>
          <p:cNvPr id="23" name="Imag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16946">
            <a:off x="8615547" y="3776355"/>
            <a:ext cx="300036" cy="300036"/>
          </a:xfrm>
          <a:prstGeom prst="rect">
            <a:avLst/>
          </a:prstGeom>
        </p:spPr>
      </p:pic>
      <p:sp>
        <p:nvSpPr>
          <p:cNvPr id="24" name="Rectangle 23"/>
          <p:cNvSpPr/>
          <p:nvPr/>
        </p:nvSpPr>
        <p:spPr>
          <a:xfrm>
            <a:off x="8279939" y="6395107"/>
            <a:ext cx="675378" cy="276999"/>
          </a:xfrm>
          <a:prstGeom prst="rect">
            <a:avLst/>
          </a:prstGeom>
        </p:spPr>
        <p:txBody>
          <a:bodyPr wrap="none">
            <a:spAutoFit/>
          </a:bodyPr>
          <a:lstStyle/>
          <a:p>
            <a:r>
              <a:rPr lang="fr-FR" sz="1200" cap="all" dirty="0"/>
              <a:t>P</a:t>
            </a:r>
            <a:r>
              <a:rPr lang="fr-FR" sz="1200" dirty="0"/>
              <a:t>age 15</a:t>
            </a:r>
          </a:p>
        </p:txBody>
      </p:sp>
      <p:pic>
        <p:nvPicPr>
          <p:cNvPr id="2" name="Image 1">
            <a:extLst>
              <a:ext uri="{FF2B5EF4-FFF2-40B4-BE49-F238E27FC236}">
                <a16:creationId xmlns:a16="http://schemas.microsoft.com/office/drawing/2014/main" id="{4821935B-E6E6-B909-9B9E-FA57BCBDE6A5}"/>
              </a:ext>
            </a:extLst>
          </p:cNvPr>
          <p:cNvPicPr>
            <a:picLocks noChangeAspect="1"/>
          </p:cNvPicPr>
          <p:nvPr/>
        </p:nvPicPr>
        <p:blipFill>
          <a:blip r:embed="rId9"/>
          <a:stretch>
            <a:fillRect/>
          </a:stretch>
        </p:blipFill>
        <p:spPr>
          <a:xfrm>
            <a:off x="7591174" y="701546"/>
            <a:ext cx="1336306" cy="726617"/>
          </a:xfrm>
          <a:prstGeom prst="rect">
            <a:avLst/>
          </a:prstGeom>
        </p:spPr>
      </p:pic>
    </p:spTree>
    <p:extLst>
      <p:ext uri="{BB962C8B-B14F-4D97-AF65-F5344CB8AC3E}">
        <p14:creationId xmlns:p14="http://schemas.microsoft.com/office/powerpoint/2010/main" val="289467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23728" y="212399"/>
            <a:ext cx="4399409" cy="523220"/>
          </a:xfrm>
          <a:prstGeom prst="rect">
            <a:avLst/>
          </a:prstGeom>
        </p:spPr>
        <p:txBody>
          <a:bodyPr wrap="none">
            <a:spAutoFit/>
          </a:bodyPr>
          <a:lstStyle/>
          <a:p>
            <a:r>
              <a:rPr lang="fr-FR" sz="2800" b="1" dirty="0"/>
              <a:t>Centrales au charbon (Suite)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61" y="729761"/>
            <a:ext cx="8007883" cy="169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2000" y="116632"/>
            <a:ext cx="8928992" cy="662473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93760" y="721500"/>
            <a:ext cx="1980000" cy="358652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412000" y="739756"/>
            <a:ext cx="1944000" cy="356827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a:off x="420081" y="2371904"/>
            <a:ext cx="2080190" cy="1954381"/>
          </a:xfrm>
          <a:prstGeom prst="rect">
            <a:avLst/>
          </a:prstGeom>
        </p:spPr>
        <p:txBody>
          <a:bodyPr wrap="square">
            <a:spAutoFit/>
          </a:bodyPr>
          <a:lstStyle/>
          <a:p>
            <a:r>
              <a:rPr lang="fr-FR" sz="1100" b="1" dirty="0">
                <a:hlinkClick r:id="rId3"/>
              </a:rPr>
              <a:t>Manipulation des cendres résiduelles sèches dans les centrales électriques PCF</a:t>
            </a:r>
            <a:endParaRPr lang="fr-FR" sz="1100" b="1" dirty="0"/>
          </a:p>
          <a:p>
            <a:endParaRPr lang="fr-FR" sz="1100" b="1" cap="all" dirty="0"/>
          </a:p>
          <a:p>
            <a:r>
              <a:rPr lang="fr-FR" sz="1100" b="1" cap="all" dirty="0"/>
              <a:t>MAC® - REFROIDISSEUR DE CENDRES MAGALDI (</a:t>
            </a:r>
            <a:r>
              <a:rPr lang="fr-FR" sz="1100" dirty="0"/>
              <a:t>MAC®) est un système unique d'extraction </a:t>
            </a:r>
          </a:p>
          <a:p>
            <a:r>
              <a:rPr lang="fr-FR" sz="1100" dirty="0"/>
              <a:t>à sec, de refroidissement par </a:t>
            </a:r>
          </a:p>
          <a:p>
            <a:r>
              <a:rPr lang="fr-FR" sz="1100" dirty="0"/>
              <a:t>air et de traitement mécanique des mâchefers de chaudières à charbon pulvérisé.</a:t>
            </a:r>
          </a:p>
        </p:txBody>
      </p:sp>
      <p:sp>
        <p:nvSpPr>
          <p:cNvPr id="13" name="Rectangle 12"/>
          <p:cNvSpPr/>
          <p:nvPr/>
        </p:nvSpPr>
        <p:spPr>
          <a:xfrm>
            <a:off x="2397673" y="2371904"/>
            <a:ext cx="2088000" cy="1954381"/>
          </a:xfrm>
          <a:prstGeom prst="rect">
            <a:avLst/>
          </a:prstGeom>
        </p:spPr>
        <p:txBody>
          <a:bodyPr wrap="square">
            <a:spAutoFit/>
          </a:bodyPr>
          <a:lstStyle/>
          <a:p>
            <a:r>
              <a:rPr lang="fr-FR" sz="1100" b="1" dirty="0">
                <a:hlinkClick r:id="rId4"/>
              </a:rPr>
              <a:t>Convoyeur à bande en acier anti-poussière pour la manipulation </a:t>
            </a:r>
          </a:p>
          <a:p>
            <a:r>
              <a:rPr lang="fr-FR" sz="1100" b="1" dirty="0">
                <a:hlinkClick r:id="rId4"/>
              </a:rPr>
              <a:t>de cendres volantes sèches</a:t>
            </a:r>
            <a:endParaRPr lang="fr-FR" sz="1100" b="1" dirty="0"/>
          </a:p>
          <a:p>
            <a:r>
              <a:rPr lang="fr-FR" sz="1100" b="1" cap="all" dirty="0"/>
              <a:t>ECOBELT® FA</a:t>
            </a:r>
          </a:p>
          <a:p>
            <a:r>
              <a:rPr lang="fr-FR" sz="1100" dirty="0"/>
              <a:t>Le </a:t>
            </a:r>
            <a:r>
              <a:rPr lang="fr-FR" sz="1100" dirty="0" err="1"/>
              <a:t>Magaldi</a:t>
            </a:r>
            <a:r>
              <a:rPr lang="fr-FR" sz="1100" dirty="0"/>
              <a:t> </a:t>
            </a:r>
            <a:r>
              <a:rPr lang="fr-FR" sz="1100" dirty="0" err="1"/>
              <a:t>Ecobelt</a:t>
            </a:r>
            <a:r>
              <a:rPr lang="fr-FR" sz="1100" dirty="0"/>
              <a:t>® FA est un convoyeur mécanique conçu pour la manutention des </a:t>
            </a:r>
          </a:p>
          <a:p>
            <a:r>
              <a:rPr lang="fr-FR" sz="1100" dirty="0"/>
              <a:t>cendres volantes collectées par les trémies situées le long des gaines de fumées.</a:t>
            </a:r>
          </a:p>
        </p:txBody>
      </p:sp>
      <p:sp>
        <p:nvSpPr>
          <p:cNvPr id="14" name="Rectangle 13"/>
          <p:cNvSpPr/>
          <p:nvPr/>
        </p:nvSpPr>
        <p:spPr>
          <a:xfrm>
            <a:off x="4396695" y="747491"/>
            <a:ext cx="1975505" cy="356053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6414270" y="739451"/>
            <a:ext cx="2016000" cy="356857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p:nvSpPr>
        <p:spPr>
          <a:xfrm>
            <a:off x="4408426" y="2371904"/>
            <a:ext cx="2080190" cy="1954381"/>
          </a:xfrm>
          <a:prstGeom prst="rect">
            <a:avLst/>
          </a:prstGeom>
        </p:spPr>
        <p:txBody>
          <a:bodyPr wrap="square">
            <a:spAutoFit/>
          </a:bodyPr>
          <a:lstStyle/>
          <a:p>
            <a:r>
              <a:rPr lang="fr-FR" sz="1100" b="1" dirty="0">
                <a:hlinkClick r:id="rId5"/>
              </a:rPr>
              <a:t>Traitement des rejets par broyeur à sec dans les centrales électriques PCF</a:t>
            </a:r>
            <a:endParaRPr lang="fr-FR" sz="1100" b="1" dirty="0"/>
          </a:p>
          <a:p>
            <a:r>
              <a:rPr lang="fr-FR" sz="1100" b="1" cap="all" dirty="0"/>
              <a:t>MRS® - MAGALDI MILL REJECTS SYSTEM (MRS) </a:t>
            </a:r>
            <a:r>
              <a:rPr lang="fr-FR" sz="1100" dirty="0"/>
              <a:t>est un nouveau concept de procédé pour traiter mécaniquement, de manière sèche, les rejets des broyeurs à charbon et les cendres volantes par les trémies situées le long du parcours des  fumées.</a:t>
            </a:r>
          </a:p>
        </p:txBody>
      </p:sp>
      <p:sp>
        <p:nvSpPr>
          <p:cNvPr id="17" name="Rectangle 16"/>
          <p:cNvSpPr/>
          <p:nvPr/>
        </p:nvSpPr>
        <p:spPr>
          <a:xfrm>
            <a:off x="6414271" y="2371904"/>
            <a:ext cx="2217421" cy="1615827"/>
          </a:xfrm>
          <a:prstGeom prst="rect">
            <a:avLst/>
          </a:prstGeom>
        </p:spPr>
        <p:txBody>
          <a:bodyPr wrap="square">
            <a:spAutoFit/>
          </a:bodyPr>
          <a:lstStyle/>
          <a:p>
            <a:r>
              <a:rPr lang="fr-FR" sz="1100" b="1" dirty="0">
                <a:hlinkClick r:id="rId4"/>
              </a:rPr>
              <a:t>Convoyeur à bande en acier anti-poussière pour la manipulation </a:t>
            </a:r>
          </a:p>
          <a:p>
            <a:r>
              <a:rPr lang="fr-FR" sz="1100" b="1" dirty="0">
                <a:hlinkClick r:id="rId4"/>
              </a:rPr>
              <a:t>de cendres volantes sèches</a:t>
            </a:r>
            <a:endParaRPr lang="fr-FR" sz="1100" b="1" dirty="0"/>
          </a:p>
          <a:p>
            <a:r>
              <a:rPr lang="fr-FR" sz="1100" b="1" cap="all" dirty="0"/>
              <a:t>ECOBELT® FA</a:t>
            </a:r>
          </a:p>
          <a:p>
            <a:r>
              <a:rPr lang="fr-FR" sz="1100" dirty="0"/>
              <a:t>Le </a:t>
            </a:r>
            <a:r>
              <a:rPr lang="fr-FR" sz="1100" dirty="0" err="1"/>
              <a:t>Magaldi</a:t>
            </a:r>
            <a:r>
              <a:rPr lang="fr-FR" sz="1100" dirty="0"/>
              <a:t> </a:t>
            </a:r>
            <a:r>
              <a:rPr lang="fr-FR" sz="1100" dirty="0" err="1"/>
              <a:t>Ecobelt</a:t>
            </a:r>
            <a:r>
              <a:rPr lang="fr-FR" sz="1100" dirty="0"/>
              <a:t>® FA est un convoyeur mécanique conçu </a:t>
            </a:r>
          </a:p>
          <a:p>
            <a:r>
              <a:rPr lang="fr-FR" sz="1100" dirty="0"/>
              <a:t>pour la manutention des cendres volantes par les  trémies situées </a:t>
            </a:r>
          </a:p>
          <a:p>
            <a:r>
              <a:rPr lang="fr-FR" sz="1100" dirty="0"/>
              <a:t>le long du parcours des fumées.</a:t>
            </a: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662" y="4437112"/>
            <a:ext cx="3996000" cy="137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logo magald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361" y="4574600"/>
            <a:ext cx="2296290" cy="654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414271" y="4437112"/>
            <a:ext cx="2016000" cy="216024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p:nvPr/>
        </p:nvSpPr>
        <p:spPr>
          <a:xfrm>
            <a:off x="4382895" y="4437112"/>
            <a:ext cx="1987373" cy="216024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p:cNvSpPr txBox="1"/>
          <p:nvPr/>
        </p:nvSpPr>
        <p:spPr>
          <a:xfrm>
            <a:off x="4377313" y="5811560"/>
            <a:ext cx="1992853" cy="1046440"/>
          </a:xfrm>
          <a:prstGeom prst="rect">
            <a:avLst/>
          </a:prstGeom>
          <a:noFill/>
        </p:spPr>
        <p:txBody>
          <a:bodyPr wrap="none" rtlCol="0">
            <a:spAutoFit/>
          </a:bodyPr>
          <a:lstStyle/>
          <a:p>
            <a:r>
              <a:rPr lang="fr-FR" sz="1100" b="1" dirty="0">
                <a:hlinkClick r:id="rId8"/>
              </a:rPr>
              <a:t>Convoyeur à bande mécanique</a:t>
            </a:r>
          </a:p>
          <a:p>
            <a:r>
              <a:rPr lang="fr-FR" sz="1100" b="1" dirty="0">
                <a:hlinkClick r:id="rId8"/>
              </a:rPr>
              <a:t> en acier anti-poussière pour la</a:t>
            </a:r>
          </a:p>
          <a:p>
            <a:r>
              <a:rPr lang="fr-FR" sz="1100" b="1" dirty="0">
                <a:hlinkClick r:id="rId8"/>
              </a:rPr>
              <a:t> manutention de matériaux en</a:t>
            </a:r>
          </a:p>
          <a:p>
            <a:r>
              <a:rPr lang="fr-FR" sz="1100" b="1" dirty="0">
                <a:hlinkClick r:id="rId8"/>
              </a:rPr>
              <a:t> vrac</a:t>
            </a:r>
            <a:r>
              <a:rPr lang="fr-FR" sz="1100" b="1" dirty="0"/>
              <a:t> </a:t>
            </a:r>
            <a:r>
              <a:rPr lang="fr-FR" sz="1100" b="1" cap="all" dirty="0"/>
              <a:t>ECOBELT®</a:t>
            </a:r>
          </a:p>
          <a:p>
            <a:endParaRPr lang="fr-FR" dirty="0"/>
          </a:p>
        </p:txBody>
      </p:sp>
      <p:sp>
        <p:nvSpPr>
          <p:cNvPr id="24" name="ZoneTexte 23"/>
          <p:cNvSpPr txBox="1"/>
          <p:nvPr/>
        </p:nvSpPr>
        <p:spPr>
          <a:xfrm>
            <a:off x="6346747" y="5811560"/>
            <a:ext cx="2114681" cy="1046440"/>
          </a:xfrm>
          <a:prstGeom prst="rect">
            <a:avLst/>
          </a:prstGeom>
          <a:noFill/>
        </p:spPr>
        <p:txBody>
          <a:bodyPr wrap="none" rtlCol="0">
            <a:spAutoFit/>
          </a:bodyPr>
          <a:lstStyle/>
          <a:p>
            <a:r>
              <a:rPr lang="fr-FR" sz="1100" b="1" dirty="0">
                <a:hlinkClick r:id="rId9"/>
              </a:rPr>
              <a:t>Convoyeur de dynamique de flux</a:t>
            </a:r>
            <a:endParaRPr lang="fr-FR" sz="1100" b="1" dirty="0"/>
          </a:p>
          <a:p>
            <a:r>
              <a:rPr lang="fr-FR" sz="1100" b="1" cap="all" dirty="0"/>
              <a:t>FDC - FLOW DYNAMICS </a:t>
            </a:r>
          </a:p>
          <a:p>
            <a:r>
              <a:rPr lang="fr-FR" sz="1100" b="1" cap="all" dirty="0"/>
              <a:t>CONVEYOR - LICENCE DE </a:t>
            </a:r>
          </a:p>
          <a:p>
            <a:r>
              <a:rPr lang="fr-FR" sz="1100" b="1" cap="all" dirty="0"/>
              <a:t>KAWASAKI</a:t>
            </a:r>
          </a:p>
          <a:p>
            <a:endParaRPr lang="fr-FR" dirty="0"/>
          </a:p>
        </p:txBody>
      </p:sp>
      <p:pic>
        <p:nvPicPr>
          <p:cNvPr id="19" name="Imag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916946">
            <a:off x="2047063" y="2735580"/>
            <a:ext cx="300036" cy="300036"/>
          </a:xfrm>
          <a:prstGeom prst="rect">
            <a:avLst/>
          </a:prstGeom>
        </p:spPr>
      </p:pic>
      <p:pic>
        <p:nvPicPr>
          <p:cNvPr id="23" name="Imag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916946">
            <a:off x="3832713" y="2558902"/>
            <a:ext cx="300036" cy="300036"/>
          </a:xfrm>
          <a:prstGeom prst="rect">
            <a:avLst/>
          </a:prstGeom>
        </p:spPr>
      </p:pic>
      <p:pic>
        <p:nvPicPr>
          <p:cNvPr id="25" name="Imag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916946">
            <a:off x="8140286" y="2744556"/>
            <a:ext cx="300036" cy="300036"/>
          </a:xfrm>
          <a:prstGeom prst="rect">
            <a:avLst/>
          </a:prstGeom>
        </p:spPr>
      </p:pic>
      <p:pic>
        <p:nvPicPr>
          <p:cNvPr id="26" name="Imag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486228">
            <a:off x="5988290" y="2270363"/>
            <a:ext cx="300036" cy="300036"/>
          </a:xfrm>
          <a:prstGeom prst="rect">
            <a:avLst/>
          </a:prstGeom>
        </p:spPr>
      </p:pic>
      <p:pic>
        <p:nvPicPr>
          <p:cNvPr id="27" name="Imag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583424">
            <a:off x="4154549" y="6119956"/>
            <a:ext cx="300036" cy="300036"/>
          </a:xfrm>
          <a:prstGeom prst="rect">
            <a:avLst/>
          </a:prstGeom>
        </p:spPr>
      </p:pic>
      <p:pic>
        <p:nvPicPr>
          <p:cNvPr id="28" name="Imag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916946">
            <a:off x="8325425" y="6008083"/>
            <a:ext cx="300036" cy="300036"/>
          </a:xfrm>
          <a:prstGeom prst="rect">
            <a:avLst/>
          </a:prstGeom>
        </p:spPr>
      </p:pic>
      <p:sp>
        <p:nvSpPr>
          <p:cNvPr id="29" name="Rectangle 28"/>
          <p:cNvSpPr/>
          <p:nvPr/>
        </p:nvSpPr>
        <p:spPr>
          <a:xfrm>
            <a:off x="8371109" y="6481679"/>
            <a:ext cx="675378" cy="276999"/>
          </a:xfrm>
          <a:prstGeom prst="rect">
            <a:avLst/>
          </a:prstGeom>
        </p:spPr>
        <p:txBody>
          <a:bodyPr wrap="none">
            <a:spAutoFit/>
          </a:bodyPr>
          <a:lstStyle/>
          <a:p>
            <a:r>
              <a:rPr lang="fr-FR" sz="1200" cap="all" dirty="0"/>
              <a:t>P</a:t>
            </a:r>
            <a:r>
              <a:rPr lang="fr-FR" sz="1200" dirty="0"/>
              <a:t>age 17</a:t>
            </a:r>
          </a:p>
        </p:txBody>
      </p:sp>
      <p:pic>
        <p:nvPicPr>
          <p:cNvPr id="2" name="Image 1">
            <a:extLst>
              <a:ext uri="{FF2B5EF4-FFF2-40B4-BE49-F238E27FC236}">
                <a16:creationId xmlns:a16="http://schemas.microsoft.com/office/drawing/2014/main" id="{7EF1E43F-D308-459F-B2F2-AA674D703A72}"/>
              </a:ext>
            </a:extLst>
          </p:cNvPr>
          <p:cNvPicPr>
            <a:picLocks noChangeAspect="1"/>
          </p:cNvPicPr>
          <p:nvPr/>
        </p:nvPicPr>
        <p:blipFill>
          <a:blip r:embed="rId11"/>
          <a:stretch>
            <a:fillRect/>
          </a:stretch>
        </p:blipFill>
        <p:spPr>
          <a:xfrm>
            <a:off x="362361" y="5339595"/>
            <a:ext cx="2296290" cy="1248608"/>
          </a:xfrm>
          <a:prstGeom prst="rect">
            <a:avLst/>
          </a:prstGeom>
        </p:spPr>
      </p:pic>
    </p:spTree>
    <p:extLst>
      <p:ext uri="{BB962C8B-B14F-4D97-AF65-F5344CB8AC3E}">
        <p14:creationId xmlns:p14="http://schemas.microsoft.com/office/powerpoint/2010/main" val="345612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5522" y="4513946"/>
            <a:ext cx="2808312" cy="1754326"/>
          </a:xfrm>
          <a:prstGeom prst="rect">
            <a:avLst/>
          </a:prstGeom>
        </p:spPr>
        <p:txBody>
          <a:bodyPr wrap="square">
            <a:spAutoFit/>
          </a:bodyPr>
          <a:lstStyle/>
          <a:p>
            <a:r>
              <a:rPr lang="fr-FR" b="1" dirty="0">
                <a:hlinkClick r:id="rId2"/>
              </a:rPr>
              <a:t>Système de stockage d'énergie</a:t>
            </a:r>
            <a:endParaRPr lang="fr-FR" b="1" dirty="0"/>
          </a:p>
          <a:p>
            <a:endParaRPr lang="fr-FR" sz="1200" b="1" cap="all" dirty="0"/>
          </a:p>
          <a:p>
            <a:r>
              <a:rPr lang="fr-FR" sz="1200" dirty="0"/>
              <a:t>La technologie </a:t>
            </a:r>
            <a:r>
              <a:rPr lang="fr-FR" sz="1200" b="1" dirty="0"/>
              <a:t>STEM® RES </a:t>
            </a:r>
            <a:r>
              <a:rPr lang="fr-FR" sz="1200" dirty="0"/>
              <a:t>est basée sur des unités modulaires qui peuvent être combinées entre elles pour réaliser différentes configurations d’installations.</a:t>
            </a:r>
          </a:p>
          <a:p>
            <a:endParaRPr lang="fr-FR" sz="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061232"/>
            <a:ext cx="8892480" cy="245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4805" y="752577"/>
            <a:ext cx="7530908" cy="1292662"/>
          </a:xfrm>
          <a:prstGeom prst="rect">
            <a:avLst/>
          </a:prstGeom>
        </p:spPr>
        <p:txBody>
          <a:bodyPr wrap="none">
            <a:spAutoFit/>
          </a:bodyPr>
          <a:lstStyle/>
          <a:p>
            <a:r>
              <a:rPr lang="fr-FR" sz="3200" b="1" dirty="0"/>
              <a:t>12.Production et Stockage d'Energie </a:t>
            </a:r>
          </a:p>
          <a:p>
            <a:r>
              <a:rPr lang="fr-FR" sz="3200" b="1" dirty="0"/>
              <a:t>selon MAGALDI</a:t>
            </a:r>
          </a:p>
          <a:p>
            <a:r>
              <a:rPr lang="fr-FR" sz="1400" b="1" u="sng" dirty="0">
                <a:hlinkClick r:id="rId4"/>
              </a:rPr>
              <a:t>https://www.youtube.com/watch?v=cT3vFKr4OUY</a:t>
            </a:r>
            <a:r>
              <a:rPr lang="fr-FR" sz="1400" b="1" dirty="0"/>
              <a:t>   </a:t>
            </a:r>
            <a:r>
              <a:rPr lang="fr-FR" sz="1400" b="1" dirty="0">
                <a:solidFill>
                  <a:schemeClr val="tx2">
                    <a:lumMod val="75000"/>
                  </a:schemeClr>
                </a:solidFill>
              </a:rPr>
              <a:t>et  </a:t>
            </a:r>
            <a:r>
              <a:rPr lang="fr-FR" sz="1400" b="1" u="sng" dirty="0">
                <a:solidFill>
                  <a:schemeClr val="tx2">
                    <a:lumMod val="75000"/>
                  </a:schemeClr>
                </a:solidFill>
              </a:rPr>
              <a:t> https://www.magaldigreenenergy.com/en</a:t>
            </a:r>
          </a:p>
        </p:txBody>
      </p:sp>
      <p:sp>
        <p:nvSpPr>
          <p:cNvPr id="8" name="Rectangle 7"/>
          <p:cNvSpPr/>
          <p:nvPr/>
        </p:nvSpPr>
        <p:spPr>
          <a:xfrm>
            <a:off x="5994969" y="4513946"/>
            <a:ext cx="2770595" cy="1846659"/>
          </a:xfrm>
          <a:prstGeom prst="rect">
            <a:avLst/>
          </a:prstGeom>
        </p:spPr>
        <p:txBody>
          <a:bodyPr wrap="square">
            <a:spAutoFit/>
          </a:bodyPr>
          <a:lstStyle/>
          <a:p>
            <a:r>
              <a:rPr lang="fr-FR" b="1" dirty="0">
                <a:hlinkClick r:id="rId5"/>
              </a:rPr>
              <a:t>Photovoltaïque &amp; Stockage</a:t>
            </a:r>
            <a:endParaRPr lang="fr-FR" b="1" dirty="0"/>
          </a:p>
          <a:p>
            <a:endParaRPr lang="fr-FR" sz="1200" dirty="0"/>
          </a:p>
          <a:p>
            <a:endParaRPr lang="fr-FR" sz="1200" dirty="0"/>
          </a:p>
          <a:p>
            <a:r>
              <a:rPr lang="fr-FR" sz="1200" dirty="0"/>
              <a:t>MAGALDI détient une grande expérience dans le secteur de la production d'énergie solaire à concentration, photovoltaïque et son stockage.</a:t>
            </a:r>
          </a:p>
          <a:p>
            <a:r>
              <a:rPr lang="fr-FR" sz="1200" dirty="0"/>
              <a:t>Des systèmes photovoltaïques de            12 </a:t>
            </a:r>
            <a:r>
              <a:rPr lang="fr-FR" sz="1200" dirty="0" err="1"/>
              <a:t>MWe</a:t>
            </a:r>
            <a:r>
              <a:rPr lang="fr-FR" sz="1200" dirty="0"/>
              <a:t> sont déjà en exploitation.</a:t>
            </a:r>
          </a:p>
        </p:txBody>
      </p:sp>
      <p:sp>
        <p:nvSpPr>
          <p:cNvPr id="9" name="Rectangle 8"/>
          <p:cNvSpPr/>
          <p:nvPr/>
        </p:nvSpPr>
        <p:spPr>
          <a:xfrm>
            <a:off x="6034900" y="2045239"/>
            <a:ext cx="2808312" cy="451178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07504" y="116632"/>
            <a:ext cx="8928992" cy="655272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105522" y="2060848"/>
            <a:ext cx="2808312" cy="451178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44805" y="2061232"/>
            <a:ext cx="2808312" cy="451178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2" descr="logo magald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29855"/>
            <a:ext cx="1584176" cy="4515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10829" y="4528561"/>
            <a:ext cx="2808312" cy="2215991"/>
          </a:xfrm>
          <a:prstGeom prst="rect">
            <a:avLst/>
          </a:prstGeom>
        </p:spPr>
        <p:txBody>
          <a:bodyPr wrap="square">
            <a:spAutoFit/>
          </a:bodyPr>
          <a:lstStyle/>
          <a:p>
            <a:r>
              <a:rPr lang="fr-FR" b="1" dirty="0">
                <a:hlinkClick r:id="rId7"/>
              </a:rPr>
              <a:t>Énergie solaire concentrée</a:t>
            </a:r>
            <a:endParaRPr lang="fr-FR" b="1" dirty="0"/>
          </a:p>
          <a:p>
            <a:endParaRPr lang="fr-FR" sz="1200" b="1" cap="all" dirty="0"/>
          </a:p>
          <a:p>
            <a:endParaRPr lang="fr-FR" sz="1200" b="1" cap="all" dirty="0"/>
          </a:p>
          <a:p>
            <a:r>
              <a:rPr lang="fr-FR" sz="1200" b="1" cap="all" dirty="0"/>
              <a:t>STEM® - SOLAIRE THERMO-ÉLECTRIQUE MAGALDI </a:t>
            </a:r>
          </a:p>
          <a:p>
            <a:r>
              <a:rPr lang="fr-FR" sz="1200" dirty="0"/>
              <a:t>La technologie STEM® est basée sur des unités modulaires qui peuvent être combinées entre elles pour réaliser différentes configurations d’ installations.</a:t>
            </a:r>
            <a:r>
              <a:rPr lang="fr-FR" sz="1200" cap="all" dirty="0"/>
              <a:t> (lire P</a:t>
            </a:r>
            <a:r>
              <a:rPr lang="fr-FR" sz="1200" dirty="0"/>
              <a:t>age 3)</a:t>
            </a:r>
          </a:p>
          <a:p>
            <a:endParaRPr lang="fr-FR" sz="1200" dirty="0"/>
          </a:p>
        </p:txBody>
      </p:sp>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276472">
            <a:off x="7894094" y="1602243"/>
            <a:ext cx="392134" cy="392134"/>
          </a:xfrm>
          <a:prstGeom prst="rect">
            <a:avLst/>
          </a:prstGeom>
        </p:spPr>
      </p:pic>
      <p:pic>
        <p:nvPicPr>
          <p:cNvPr id="17" name="Imag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47089" y="4871100"/>
            <a:ext cx="300036" cy="300036"/>
          </a:xfrm>
          <a:prstGeom prst="rect">
            <a:avLst/>
          </a:prstGeom>
        </p:spPr>
      </p:pic>
      <p:pic>
        <p:nvPicPr>
          <p:cNvPr id="18" name="Imag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16946">
            <a:off x="4238862" y="4869160"/>
            <a:ext cx="300036" cy="300036"/>
          </a:xfrm>
          <a:prstGeom prst="rect">
            <a:avLst/>
          </a:prstGeom>
        </p:spPr>
      </p:pic>
      <p:pic>
        <p:nvPicPr>
          <p:cNvPr id="19" name="Imag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1557">
            <a:off x="7139020" y="4869160"/>
            <a:ext cx="300036" cy="300036"/>
          </a:xfrm>
          <a:prstGeom prst="rect">
            <a:avLst/>
          </a:prstGeom>
        </p:spPr>
      </p:pic>
      <p:sp>
        <p:nvSpPr>
          <p:cNvPr id="20" name="ZoneTexte 19"/>
          <p:cNvSpPr txBox="1"/>
          <p:nvPr/>
        </p:nvSpPr>
        <p:spPr>
          <a:xfrm>
            <a:off x="7999401" y="6340678"/>
            <a:ext cx="675378" cy="276999"/>
          </a:xfrm>
          <a:prstGeom prst="rect">
            <a:avLst/>
          </a:prstGeom>
          <a:noFill/>
        </p:spPr>
        <p:txBody>
          <a:bodyPr wrap="none" rtlCol="0">
            <a:spAutoFit/>
          </a:bodyPr>
          <a:lstStyle/>
          <a:p>
            <a:r>
              <a:rPr lang="fr-FR" sz="1200" dirty="0"/>
              <a:t>Page 18</a:t>
            </a:r>
          </a:p>
        </p:txBody>
      </p:sp>
      <p:pic>
        <p:nvPicPr>
          <p:cNvPr id="2" name="Image 1">
            <a:extLst>
              <a:ext uri="{FF2B5EF4-FFF2-40B4-BE49-F238E27FC236}">
                <a16:creationId xmlns:a16="http://schemas.microsoft.com/office/drawing/2014/main" id="{8A295372-4938-0F98-2359-F0F02756947E}"/>
              </a:ext>
            </a:extLst>
          </p:cNvPr>
          <p:cNvPicPr>
            <a:picLocks noChangeAspect="1"/>
          </p:cNvPicPr>
          <p:nvPr/>
        </p:nvPicPr>
        <p:blipFill>
          <a:blip r:embed="rId9"/>
          <a:stretch>
            <a:fillRect/>
          </a:stretch>
        </p:blipFill>
        <p:spPr>
          <a:xfrm>
            <a:off x="6736798" y="188640"/>
            <a:ext cx="2212865" cy="1203245"/>
          </a:xfrm>
          <a:prstGeom prst="rect">
            <a:avLst/>
          </a:prstGeom>
        </p:spPr>
      </p:pic>
    </p:spTree>
    <p:extLst>
      <p:ext uri="{BB962C8B-B14F-4D97-AF65-F5344CB8AC3E}">
        <p14:creationId xmlns:p14="http://schemas.microsoft.com/office/powerpoint/2010/main" val="3340417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8824" y="161342"/>
            <a:ext cx="8626352" cy="6463308"/>
          </a:xfrm>
          <a:prstGeom prst="rect">
            <a:avLst/>
          </a:prstGeom>
          <a:noFill/>
        </p:spPr>
        <p:txBody>
          <a:bodyPr wrap="square" rtlCol="0">
            <a:spAutoFit/>
          </a:bodyPr>
          <a:lstStyle/>
          <a:p>
            <a:r>
              <a:rPr lang="fr-FR" sz="2800" b="1" dirty="0"/>
              <a:t>L’ Énergie Solaire concentrée selon</a:t>
            </a:r>
          </a:p>
          <a:p>
            <a:br>
              <a:rPr lang="fr-FR" sz="1400" b="1" dirty="0"/>
            </a:br>
            <a:r>
              <a:rPr lang="fr-FR" sz="1400" b="1" dirty="0"/>
              <a:t> </a:t>
            </a:r>
            <a:r>
              <a:rPr lang="fr-FR" sz="2800" b="1" baseline="30000" dirty="0"/>
              <a:t>STEM® - Solaire </a:t>
            </a:r>
            <a:r>
              <a:rPr lang="fr-FR" sz="2800" b="1" baseline="30000" dirty="0" err="1"/>
              <a:t>Thermo-Électrique</a:t>
            </a:r>
            <a:r>
              <a:rPr lang="fr-FR" sz="2800" b="1" baseline="30000" dirty="0"/>
              <a:t> </a:t>
            </a:r>
            <a:r>
              <a:rPr lang="fr-FR" sz="2800" b="1" baseline="30000" dirty="0" err="1"/>
              <a:t>Magaldi</a:t>
            </a:r>
            <a:endParaRPr lang="fr-FR" sz="2800" b="1" dirty="0"/>
          </a:p>
          <a:p>
            <a:endParaRPr lang="fr-FR" sz="1400" i="1" dirty="0"/>
          </a:p>
          <a:p>
            <a:r>
              <a:rPr lang="fr-FR" sz="1100" i="1" dirty="0"/>
              <a:t>Il faut d'abord rappeler que l’énergie rayonnée par le soleil, en une seconde, suffit à couvrir nos besoins énergétiques pendant un demi-milliard </a:t>
            </a:r>
          </a:p>
          <a:p>
            <a:r>
              <a:rPr lang="fr-FR" sz="1100" i="1" dirty="0"/>
              <a:t>d'années! Source inépuisable d’énergie pour les humains!</a:t>
            </a:r>
            <a:endParaRPr lang="fr-FR" sz="1100" dirty="0"/>
          </a:p>
          <a:p>
            <a:endParaRPr lang="fr-FR" sz="1100" dirty="0"/>
          </a:p>
          <a:p>
            <a:r>
              <a:rPr lang="fr-FR" sz="1100" dirty="0"/>
              <a:t>A cet égard MAGALDI vous présente le STEM®-CSP (</a:t>
            </a:r>
            <a:r>
              <a:rPr lang="fr-FR" sz="1100" dirty="0" err="1"/>
              <a:t>Concentrated</a:t>
            </a:r>
            <a:r>
              <a:rPr lang="fr-FR" sz="1100" dirty="0"/>
              <a:t> Solar Power) sa  technologie innovante de stockage d'énergie thermique </a:t>
            </a:r>
          </a:p>
          <a:p>
            <a:r>
              <a:rPr lang="fr-FR" sz="1100" dirty="0"/>
              <a:t>Qui est capable de jouer un rôle de premier plan dans la dé carbonisation mondiale. </a:t>
            </a:r>
          </a:p>
          <a:p>
            <a:endParaRPr lang="fr-FR" sz="1100" dirty="0"/>
          </a:p>
          <a:p>
            <a:r>
              <a:rPr lang="fr-FR" sz="1100" dirty="0"/>
              <a:t>Le Solar Thermo Electric </a:t>
            </a:r>
            <a:r>
              <a:rPr lang="fr-FR" sz="1100" dirty="0" err="1"/>
              <a:t>Magaldi</a:t>
            </a:r>
            <a:r>
              <a:rPr lang="fr-FR" sz="1100" dirty="0"/>
              <a:t> (STEM®) représente une véritable rupture technologique dans le secteur de l'Énergie Solaire à Concentration  s’agissant d’un système simple et entièrement vert.</a:t>
            </a:r>
          </a:p>
          <a:p>
            <a:endParaRPr lang="fr-FR" sz="1100" dirty="0"/>
          </a:p>
          <a:p>
            <a:r>
              <a:rPr lang="fr-FR" sz="1100" dirty="0"/>
              <a:t>Un module STEM®-CSP MAGALDI est composé de :</a:t>
            </a:r>
            <a:br>
              <a:rPr lang="fr-FR" sz="1100" dirty="0"/>
            </a:br>
            <a:r>
              <a:rPr lang="fr-FR" sz="1100" dirty="0"/>
              <a:t>- champ d'héliostats ;</a:t>
            </a:r>
          </a:p>
          <a:p>
            <a:r>
              <a:rPr lang="fr-FR" sz="1100" dirty="0"/>
              <a:t>- réflecteur secondaire ;</a:t>
            </a:r>
          </a:p>
          <a:p>
            <a:r>
              <a:rPr lang="fr-FR" sz="1100" dirty="0"/>
              <a:t>- récepteur solaire intégré ;</a:t>
            </a:r>
          </a:p>
          <a:p>
            <a:r>
              <a:rPr lang="fr-FR" sz="1100" dirty="0"/>
              <a:t>- système d'air fluidisé;</a:t>
            </a:r>
          </a:p>
          <a:p>
            <a:r>
              <a:rPr lang="fr-FR" sz="1100" dirty="0"/>
              <a:t>- système d'automatisation et de contrôle.</a:t>
            </a:r>
          </a:p>
          <a:p>
            <a:endParaRPr lang="fr-FR" sz="1100" dirty="0"/>
          </a:p>
          <a:p>
            <a:r>
              <a:rPr lang="fr-FR" sz="1100" u="sng" dirty="0"/>
              <a:t>Principe de fonctionnement du STEM®-CSP </a:t>
            </a:r>
            <a:r>
              <a:rPr lang="fr-FR" sz="1100" dirty="0"/>
              <a:t>: Le rayonnement solaire est capté par des héliostats et concentré sur un réflecteur secondaire, </a:t>
            </a:r>
          </a:p>
          <a:p>
            <a:r>
              <a:rPr lang="fr-FR" sz="1100" dirty="0"/>
              <a:t>qui le dirige vers un récepteur solaire central contenant un lit fluidisé de sable, contenant les échangeurs de chaleur pour la génération de </a:t>
            </a:r>
          </a:p>
          <a:p>
            <a:r>
              <a:rPr lang="fr-FR" sz="1100" dirty="0"/>
              <a:t>vapeur surchauffée.</a:t>
            </a:r>
          </a:p>
          <a:p>
            <a:r>
              <a:rPr lang="fr-FR" sz="1100" dirty="0"/>
              <a:t>Le lit fluidisé de particules  solides, est directement irradié par les rayons solaires.</a:t>
            </a:r>
          </a:p>
          <a:p>
            <a:r>
              <a:rPr lang="fr-FR" sz="1100" dirty="0"/>
              <a:t>Dans sa configuration de base un seul module de STEM®-CSP, avec 1000 tonnes de sable, permet de stocker jusqu'à 80 </a:t>
            </a:r>
            <a:r>
              <a:rPr lang="fr-FR" sz="1100" dirty="0" err="1"/>
              <a:t>MWh</a:t>
            </a:r>
            <a:r>
              <a:rPr lang="fr-FR" sz="1100" dirty="0"/>
              <a:t>  d'énergie</a:t>
            </a:r>
          </a:p>
          <a:p>
            <a:r>
              <a:rPr lang="fr-FR" sz="1100" dirty="0"/>
              <a:t>thermique entre 620 et 350 °C.</a:t>
            </a:r>
          </a:p>
          <a:p>
            <a:endParaRPr lang="fr-FR" sz="1100" dirty="0"/>
          </a:p>
          <a:p>
            <a:r>
              <a:rPr lang="fr-FR" sz="1100" dirty="0"/>
              <a:t>Pour plus de détails concernant l’activité </a:t>
            </a:r>
            <a:r>
              <a:rPr lang="fr-FR" sz="1100" dirty="0" err="1"/>
              <a:t>Magaldi</a:t>
            </a:r>
            <a:r>
              <a:rPr lang="fr-FR" sz="1100" dirty="0"/>
              <a:t> Energie merci de cliquer sur les liens suivants: </a:t>
            </a:r>
          </a:p>
          <a:p>
            <a:r>
              <a:rPr lang="fr-FR" sz="1100" b="1" dirty="0">
                <a:solidFill>
                  <a:schemeClr val="tx2">
                    <a:lumMod val="75000"/>
                  </a:schemeClr>
                </a:solidFill>
                <a:hlinkClick r:id="rId2"/>
              </a:rPr>
              <a:t>Énergie solaire concentrée</a:t>
            </a:r>
            <a:r>
              <a:rPr lang="fr-FR" sz="1100" b="1" dirty="0">
                <a:solidFill>
                  <a:schemeClr val="tx2">
                    <a:lumMod val="75000"/>
                  </a:schemeClr>
                </a:solidFill>
              </a:rPr>
              <a:t>    et    </a:t>
            </a:r>
            <a:r>
              <a:rPr lang="fr-FR" sz="1100" b="1" dirty="0">
                <a:hlinkClick r:id="rId3"/>
              </a:rPr>
              <a:t>Système de stockage d'énergie</a:t>
            </a:r>
            <a:endParaRPr lang="fr-FR" sz="1100" b="1" dirty="0">
              <a:solidFill>
                <a:schemeClr val="tx2">
                  <a:lumMod val="75000"/>
                </a:schemeClr>
              </a:solidFill>
            </a:endParaRPr>
          </a:p>
          <a:p>
            <a:r>
              <a:rPr lang="fr-FR" sz="1100" b="1" u="sng" dirty="0">
                <a:solidFill>
                  <a:schemeClr val="tx2">
                    <a:lumMod val="75000"/>
                  </a:schemeClr>
                </a:solidFill>
                <a:hlinkClick r:id="rId4"/>
              </a:rPr>
              <a:t>https://www.youtube.com/watch?v=cT3vFKr4OUY</a:t>
            </a:r>
            <a:r>
              <a:rPr lang="fr-FR" sz="1100" b="1" u="sng" dirty="0">
                <a:solidFill>
                  <a:schemeClr val="tx2">
                    <a:lumMod val="75000"/>
                  </a:schemeClr>
                </a:solidFill>
              </a:rPr>
              <a:t> </a:t>
            </a:r>
            <a:r>
              <a:rPr lang="fr-FR" sz="1100" b="1" dirty="0">
                <a:solidFill>
                  <a:schemeClr val="tx2">
                    <a:lumMod val="75000"/>
                  </a:schemeClr>
                </a:solidFill>
              </a:rPr>
              <a:t>    et    </a:t>
            </a:r>
            <a:r>
              <a:rPr lang="en-US" sz="1100" b="1" dirty="0">
                <a:hlinkClick r:id="rId5"/>
              </a:rPr>
              <a:t>https://www.youtube.com/watch?v=00-IAhwoHIk</a:t>
            </a:r>
            <a:endParaRPr lang="en-US" sz="1100" b="1" dirty="0"/>
          </a:p>
          <a:p>
            <a:r>
              <a:rPr lang="fr-FR" sz="1100" b="1" u="sng" dirty="0">
                <a:solidFill>
                  <a:srgbClr val="002060"/>
                </a:solidFill>
              </a:rPr>
              <a:t>https://www.magaldi.com/en/products-solutions/csp-concentrating-solar-power</a:t>
            </a:r>
          </a:p>
          <a:p>
            <a:endParaRPr lang="fr-FR" sz="1000" b="1" cap="all" dirty="0">
              <a:solidFill>
                <a:schemeClr val="tx2">
                  <a:lumMod val="75000"/>
                </a:schemeClr>
              </a:solidFill>
            </a:endParaRPr>
          </a:p>
          <a:p>
            <a:endParaRPr lang="fr-FR" sz="1200" dirty="0"/>
          </a:p>
        </p:txBody>
      </p:sp>
      <p:sp>
        <p:nvSpPr>
          <p:cNvPr id="3" name="Rectangle 2"/>
          <p:cNvSpPr/>
          <p:nvPr/>
        </p:nvSpPr>
        <p:spPr>
          <a:xfrm>
            <a:off x="107504" y="116632"/>
            <a:ext cx="8928992" cy="655272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logo magald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207849"/>
            <a:ext cx="1584176" cy="4515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8424" y="6387138"/>
            <a:ext cx="675378" cy="276999"/>
          </a:xfrm>
          <a:prstGeom prst="rect">
            <a:avLst/>
          </a:prstGeom>
        </p:spPr>
        <p:txBody>
          <a:bodyPr wrap="none">
            <a:spAutoFit/>
          </a:bodyPr>
          <a:lstStyle/>
          <a:p>
            <a:r>
              <a:rPr lang="fr-FR" sz="1200" cap="all" dirty="0"/>
              <a:t>P</a:t>
            </a:r>
            <a:r>
              <a:rPr lang="fr-FR" sz="1200" dirty="0"/>
              <a:t>age 19</a:t>
            </a:r>
          </a:p>
        </p:txBody>
      </p:sp>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339105" y="6102629"/>
            <a:ext cx="392134" cy="392134"/>
          </a:xfrm>
          <a:prstGeom prst="rect">
            <a:avLst/>
          </a:prstGeom>
        </p:spPr>
      </p:pic>
      <p:pic>
        <p:nvPicPr>
          <p:cNvPr id="6" name="Image 5">
            <a:extLst>
              <a:ext uri="{FF2B5EF4-FFF2-40B4-BE49-F238E27FC236}">
                <a16:creationId xmlns:a16="http://schemas.microsoft.com/office/drawing/2014/main" id="{8F3B2383-0DDD-4BDA-26B3-20FFA51E0486}"/>
              </a:ext>
            </a:extLst>
          </p:cNvPr>
          <p:cNvPicPr>
            <a:picLocks noChangeAspect="1"/>
          </p:cNvPicPr>
          <p:nvPr/>
        </p:nvPicPr>
        <p:blipFill>
          <a:blip r:embed="rId8"/>
          <a:stretch>
            <a:fillRect/>
          </a:stretch>
        </p:blipFill>
        <p:spPr>
          <a:xfrm>
            <a:off x="7228629" y="448374"/>
            <a:ext cx="1526144" cy="829841"/>
          </a:xfrm>
          <a:prstGeom prst="rect">
            <a:avLst/>
          </a:prstGeom>
        </p:spPr>
      </p:pic>
    </p:spTree>
    <p:extLst>
      <p:ext uri="{BB962C8B-B14F-4D97-AF65-F5344CB8AC3E}">
        <p14:creationId xmlns:p14="http://schemas.microsoft.com/office/powerpoint/2010/main" val="21131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3992" y="4725143"/>
            <a:ext cx="9000000" cy="1667217"/>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8896" y="1789034"/>
            <a:ext cx="9000000" cy="2407291"/>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704378" y="1916830"/>
            <a:ext cx="5559851" cy="2246769"/>
          </a:xfrm>
          <a:prstGeom prst="rect">
            <a:avLst/>
          </a:prstGeom>
        </p:spPr>
        <p:txBody>
          <a:bodyPr wrap="square">
            <a:spAutoFit/>
          </a:bodyPr>
          <a:lstStyle/>
          <a:p>
            <a:r>
              <a:rPr lang="fr-FR" sz="1000" dirty="0"/>
              <a:t>MAGALDI est spécialisée dans les systèmes de traitement des mâchefers </a:t>
            </a:r>
          </a:p>
          <a:p>
            <a:r>
              <a:rPr lang="fr-FR" sz="1000" dirty="0"/>
              <a:t>secs émanant des incinérateurs de déchets et cela sans contamination de </a:t>
            </a:r>
          </a:p>
          <a:p>
            <a:r>
              <a:rPr lang="fr-FR" sz="1000" dirty="0"/>
              <a:t>l‘ environnement. Ce procédé innovant permet d’éviter les extracteurs de </a:t>
            </a:r>
          </a:p>
          <a:p>
            <a:r>
              <a:rPr lang="fr-FR" sz="1000" dirty="0"/>
              <a:t>cendres humides des mâchefers (par la mise en œuvre d’une technologie sèche).</a:t>
            </a:r>
          </a:p>
          <a:p>
            <a:r>
              <a:rPr lang="fr-FR" sz="1000" dirty="0"/>
              <a:t>Par conséquent, le système d'évacuation des cendres résiduelles sèches réduit </a:t>
            </a:r>
          </a:p>
          <a:p>
            <a:r>
              <a:rPr lang="fr-FR" sz="1000" dirty="0"/>
              <a:t>leur quantité globale et augmente les rendements du système de récupération </a:t>
            </a:r>
          </a:p>
          <a:p>
            <a:r>
              <a:rPr lang="fr-FR" sz="1000" dirty="0"/>
              <a:t>des métaux (en aval) en fournissant des matières premières de haute qualité. </a:t>
            </a:r>
          </a:p>
          <a:p>
            <a:r>
              <a:rPr lang="fr-FR" sz="1000" dirty="0"/>
              <a:t>Étant donné que le processus d'incinération décape, nettoie et sépare les métaux </a:t>
            </a:r>
          </a:p>
          <a:p>
            <a:r>
              <a:rPr lang="fr-FR" sz="1000" dirty="0"/>
              <a:t>des composants organiques, une approche d'extraction à sec est le facteur clé pour</a:t>
            </a:r>
          </a:p>
          <a:p>
            <a:r>
              <a:rPr lang="fr-FR" sz="1000" dirty="0"/>
              <a:t>permettre une séparation plus  efficace des métaux et des matières inertes tel que</a:t>
            </a:r>
          </a:p>
          <a:p>
            <a:r>
              <a:rPr lang="fr-FR" sz="1000" dirty="0"/>
              <a:t>les minéraux.</a:t>
            </a:r>
          </a:p>
          <a:p>
            <a:r>
              <a:rPr lang="fr-FR" sz="1000" dirty="0"/>
              <a:t>Eviter la réaction des mâchefers avec l'eau est la clé du succès pour récupérer avec</a:t>
            </a:r>
          </a:p>
          <a:p>
            <a:r>
              <a:rPr lang="fr-FR" sz="1000" dirty="0"/>
              <a:t>efficacité les métaux tout en assurant la plus haute qualité de traitement des </a:t>
            </a:r>
          </a:p>
          <a:p>
            <a:r>
              <a:rPr lang="fr-FR" sz="1000" dirty="0"/>
              <a:t>produits en obtenant notamment une granulométrie très fine.</a:t>
            </a:r>
          </a:p>
        </p:txBody>
      </p:sp>
      <p:sp>
        <p:nvSpPr>
          <p:cNvPr id="8" name="Rectangle 7"/>
          <p:cNvSpPr/>
          <p:nvPr/>
        </p:nvSpPr>
        <p:spPr>
          <a:xfrm>
            <a:off x="2266430" y="2169348"/>
            <a:ext cx="2429225" cy="1785104"/>
          </a:xfrm>
          <a:prstGeom prst="rect">
            <a:avLst/>
          </a:prstGeom>
        </p:spPr>
        <p:txBody>
          <a:bodyPr wrap="square">
            <a:spAutoFit/>
          </a:bodyPr>
          <a:lstStyle/>
          <a:p>
            <a:r>
              <a:rPr lang="fr-FR" sz="1100" b="1" dirty="0">
                <a:hlinkClick r:id="rId2"/>
              </a:rPr>
              <a:t>Manipulation des cendres résiduelles sèches dans les incinérateurs de déchets</a:t>
            </a:r>
            <a:endParaRPr lang="fr-FR" sz="1100" b="1" dirty="0"/>
          </a:p>
          <a:p>
            <a:r>
              <a:rPr lang="fr-FR" sz="1100" b="1" cap="all" dirty="0"/>
              <a:t>ECOBELT® WA - REFROIDISSEUR DE MÂCHEFER À DÉCHETS SECS</a:t>
            </a:r>
          </a:p>
          <a:p>
            <a:r>
              <a:rPr lang="fr-FR" sz="1100" dirty="0"/>
              <a:t>est le convoyeur à bande en acier idéal pour l'extraction à sec, le refroidissement et la manutention des mâchefers produits par les incinérateurs de déchets.</a:t>
            </a:r>
          </a:p>
        </p:txBody>
      </p:sp>
      <p:sp>
        <p:nvSpPr>
          <p:cNvPr id="9" name="Rectangle 8"/>
          <p:cNvSpPr/>
          <p:nvPr/>
        </p:nvSpPr>
        <p:spPr>
          <a:xfrm>
            <a:off x="324648" y="179906"/>
            <a:ext cx="7729022" cy="1077218"/>
          </a:xfrm>
          <a:prstGeom prst="rect">
            <a:avLst/>
          </a:prstGeom>
        </p:spPr>
        <p:txBody>
          <a:bodyPr wrap="square">
            <a:spAutoFit/>
          </a:bodyPr>
          <a:lstStyle/>
          <a:p>
            <a:r>
              <a:rPr lang="fr-FR" sz="3200" b="1" dirty="0"/>
              <a:t>1.UVE : Valorisation énergétique des déchets: Le convoyeur ECOBELT</a:t>
            </a:r>
            <a:r>
              <a:rPr lang="fr-FR" sz="3200" b="1" cap="all" dirty="0"/>
              <a:t> ® WA</a:t>
            </a:r>
            <a:endParaRPr lang="fr-FR" sz="3200" b="1" dirty="0"/>
          </a:p>
        </p:txBody>
      </p:sp>
      <p:sp>
        <p:nvSpPr>
          <p:cNvPr id="10" name="Rectangle 9"/>
          <p:cNvSpPr/>
          <p:nvPr/>
        </p:nvSpPr>
        <p:spPr>
          <a:xfrm>
            <a:off x="72000" y="72000"/>
            <a:ext cx="9000000" cy="6696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logo magal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389" y="210263"/>
            <a:ext cx="1584176" cy="4515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7752" y="911901"/>
            <a:ext cx="4572000" cy="800219"/>
          </a:xfrm>
          <a:prstGeom prst="rect">
            <a:avLst/>
          </a:prstGeom>
        </p:spPr>
        <p:txBody>
          <a:bodyPr>
            <a:spAutoFit/>
          </a:bodyPr>
          <a:lstStyle/>
          <a:p>
            <a:endParaRPr lang="fr-FR" dirty="0"/>
          </a:p>
          <a:p>
            <a:r>
              <a:rPr lang="fr-FR" sz="1400" b="1" u="sng" dirty="0">
                <a:solidFill>
                  <a:schemeClr val="tx2">
                    <a:lumMod val="75000"/>
                  </a:schemeClr>
                </a:solidFill>
                <a:hlinkClick r:id="rId4"/>
              </a:rPr>
              <a:t>https://www.magaldi.com/en/expertise/waste-to-energy</a:t>
            </a:r>
            <a:endParaRPr lang="fr-FR" sz="1400" b="1" u="sng" dirty="0">
              <a:solidFill>
                <a:schemeClr val="tx2">
                  <a:lumMod val="75000"/>
                </a:schemeClr>
              </a:solidFill>
            </a:endParaRPr>
          </a:p>
          <a:p>
            <a:r>
              <a:rPr lang="fr-FR" sz="1400" b="1" u="sng" dirty="0">
                <a:solidFill>
                  <a:schemeClr val="tx2">
                    <a:lumMod val="75000"/>
                  </a:schemeClr>
                </a:solidFill>
              </a:rPr>
              <a:t>https://www.youtube.com/watch?v=YKETSWjJ3ec</a:t>
            </a: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29253">
            <a:off x="4783621" y="1161708"/>
            <a:ext cx="696205" cy="696205"/>
          </a:xfrm>
          <a:prstGeom prst="rect">
            <a:avLst/>
          </a:prstGeom>
        </p:spPr>
      </p:pic>
      <p:sp>
        <p:nvSpPr>
          <p:cNvPr id="3" name="Rectangle 2"/>
          <p:cNvSpPr/>
          <p:nvPr/>
        </p:nvSpPr>
        <p:spPr>
          <a:xfrm>
            <a:off x="179512" y="1975650"/>
            <a:ext cx="4511105" cy="20340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29253">
            <a:off x="4322800" y="2448000"/>
            <a:ext cx="224983" cy="224983"/>
          </a:xfrm>
          <a:prstGeom prst="rect">
            <a:avLst/>
          </a:prstGeom>
        </p:spPr>
      </p:pic>
      <p:sp>
        <p:nvSpPr>
          <p:cNvPr id="14" name="ZoneTexte 13"/>
          <p:cNvSpPr txBox="1"/>
          <p:nvPr/>
        </p:nvSpPr>
        <p:spPr>
          <a:xfrm>
            <a:off x="8172460" y="6392361"/>
            <a:ext cx="596830" cy="276999"/>
          </a:xfrm>
          <a:prstGeom prst="rect">
            <a:avLst/>
          </a:prstGeom>
          <a:noFill/>
        </p:spPr>
        <p:txBody>
          <a:bodyPr wrap="none" rtlCol="0">
            <a:spAutoFit/>
          </a:bodyPr>
          <a:lstStyle/>
          <a:p>
            <a:r>
              <a:rPr lang="fr-FR" sz="1200" dirty="0"/>
              <a:t>Page 2</a:t>
            </a:r>
          </a:p>
        </p:txBody>
      </p:sp>
      <p:sp>
        <p:nvSpPr>
          <p:cNvPr id="6" name="ZoneTexte 5"/>
          <p:cNvSpPr txBox="1"/>
          <p:nvPr/>
        </p:nvSpPr>
        <p:spPr>
          <a:xfrm>
            <a:off x="1115616" y="4922249"/>
            <a:ext cx="7482369" cy="1200329"/>
          </a:xfrm>
          <a:prstGeom prst="rect">
            <a:avLst/>
          </a:prstGeom>
          <a:noFill/>
        </p:spPr>
        <p:txBody>
          <a:bodyPr wrap="none" rtlCol="0">
            <a:spAutoFit/>
          </a:bodyPr>
          <a:lstStyle/>
          <a:p>
            <a:r>
              <a:rPr lang="fr-FR" b="1" dirty="0"/>
              <a:t>MAGALDI étudie et fournit clé en main les solutions UVE les plus optimisées </a:t>
            </a:r>
          </a:p>
          <a:p>
            <a:r>
              <a:rPr lang="fr-FR" b="1" dirty="0"/>
              <a:t>adaptées à vos besoins qu’il s’agisse d’installations neuves ou existantes </a:t>
            </a:r>
          </a:p>
          <a:p>
            <a:r>
              <a:rPr lang="fr-FR" b="1" dirty="0"/>
              <a:t>modernisées. En 13 ans plus de 30 installations réalisées de remplacement  </a:t>
            </a:r>
          </a:p>
          <a:p>
            <a:r>
              <a:rPr lang="fr-FR" b="1" dirty="0"/>
              <a:t>de convoyage humide par des solutions sèches </a:t>
            </a:r>
          </a:p>
        </p:txBody>
      </p:sp>
      <p:sp>
        <p:nvSpPr>
          <p:cNvPr id="15" name="Rectangle 14"/>
          <p:cNvSpPr/>
          <p:nvPr/>
        </p:nvSpPr>
        <p:spPr>
          <a:xfrm>
            <a:off x="971600" y="4914261"/>
            <a:ext cx="7560840" cy="120831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168" y="2217875"/>
            <a:ext cx="2099291" cy="16268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Image 17">
            <a:extLst>
              <a:ext uri="{FF2B5EF4-FFF2-40B4-BE49-F238E27FC236}">
                <a16:creationId xmlns:a16="http://schemas.microsoft.com/office/drawing/2014/main" id="{DD2E5379-9978-A9D0-7673-CA03B3399C10}"/>
              </a:ext>
            </a:extLst>
          </p:cNvPr>
          <p:cNvPicPr>
            <a:picLocks noChangeAspect="1"/>
          </p:cNvPicPr>
          <p:nvPr/>
        </p:nvPicPr>
        <p:blipFill>
          <a:blip r:embed="rId7"/>
          <a:stretch>
            <a:fillRect/>
          </a:stretch>
        </p:blipFill>
        <p:spPr>
          <a:xfrm>
            <a:off x="7292196" y="771315"/>
            <a:ext cx="1610543" cy="875733"/>
          </a:xfrm>
          <a:prstGeom prst="rect">
            <a:avLst/>
          </a:prstGeom>
        </p:spPr>
      </p:pic>
    </p:spTree>
    <p:extLst>
      <p:ext uri="{BB962C8B-B14F-4D97-AF65-F5344CB8AC3E}">
        <p14:creationId xmlns:p14="http://schemas.microsoft.com/office/powerpoint/2010/main" val="65025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2747366"/>
            <a:ext cx="8914620" cy="3985706"/>
          </a:xfrm>
          <a:prstGeom prst="rect">
            <a:avLst/>
          </a:prstGeom>
          <a:noFill/>
        </p:spPr>
        <p:txBody>
          <a:bodyPr wrap="none" rtlCol="0">
            <a:spAutoFit/>
          </a:bodyPr>
          <a:lstStyle/>
          <a:p>
            <a:endParaRPr lang="fr-FR" sz="1100" dirty="0"/>
          </a:p>
          <a:p>
            <a:endParaRPr lang="fr-FR" sz="1100" dirty="0"/>
          </a:p>
          <a:p>
            <a:endParaRPr lang="fr-FR" sz="1100" dirty="0"/>
          </a:p>
          <a:p>
            <a:r>
              <a:rPr lang="fr-FR" sz="1100" dirty="0"/>
              <a:t>Le </a:t>
            </a:r>
            <a:r>
              <a:rPr lang="fr-FR" sz="1100" dirty="0" err="1"/>
              <a:t>Magaldi</a:t>
            </a:r>
            <a:r>
              <a:rPr lang="fr-FR" sz="1100" dirty="0"/>
              <a:t> </a:t>
            </a:r>
            <a:r>
              <a:rPr lang="fr-FR" sz="1100" dirty="0" err="1"/>
              <a:t>Ecobelt</a:t>
            </a:r>
            <a:r>
              <a:rPr lang="fr-FR" sz="1100" dirty="0"/>
              <a:t>® WA est la bande transporteuse en acier idéale pour l'extraction à sec, le refroidissement et la manutention des mâchefers produits </a:t>
            </a:r>
          </a:p>
          <a:p>
            <a:r>
              <a:rPr lang="fr-FR" sz="1100" dirty="0"/>
              <a:t>par les incinérateurs de déchets.</a:t>
            </a:r>
            <a:br>
              <a:rPr lang="fr-FR" sz="1100" dirty="0"/>
            </a:br>
            <a:r>
              <a:rPr lang="fr-FR" sz="1100" dirty="0"/>
              <a:t>Selon l'implantation et les spécifications de la chaudière, le même équipement peut également être utilisé pour véhiculer les produits vers les tamisages</a:t>
            </a:r>
          </a:p>
          <a:p>
            <a:r>
              <a:rPr lang="fr-FR" sz="1100" dirty="0"/>
              <a:t>à grille. Les mâchefers d'incinérateurs sont constitués d’un matériau granulaire s’agissant d’un mélange de matériaux inertes, de métaux et de cendres. </a:t>
            </a:r>
          </a:p>
          <a:p>
            <a:r>
              <a:rPr lang="fr-FR" sz="1100" dirty="0"/>
              <a:t>Étant donné que le processus de combustion décape et sépare les métaux et les inertes des composants organiques, une solution d'extraction à sec </a:t>
            </a:r>
          </a:p>
          <a:p>
            <a:r>
              <a:rPr lang="fr-FR" sz="1100" dirty="0"/>
              <a:t>est le facteur clé pour permettre une séparation plus efficace des métaux de la matière inerte.</a:t>
            </a:r>
            <a:br>
              <a:rPr lang="fr-FR" sz="1100" dirty="0"/>
            </a:br>
            <a:r>
              <a:rPr lang="fr-FR" sz="1100" dirty="0"/>
              <a:t>L'</a:t>
            </a:r>
            <a:r>
              <a:rPr lang="fr-FR" sz="1100" dirty="0" err="1"/>
              <a:t>Ecobelt</a:t>
            </a:r>
            <a:r>
              <a:rPr lang="fr-FR" sz="1100" dirty="0"/>
              <a:t>® WA évite le procédé des extracteurs de cendres humides conventionnels grâce à une combinaison de la technologie fiable </a:t>
            </a:r>
          </a:p>
          <a:p>
            <a:r>
              <a:rPr lang="fr-FR" sz="1100" b="1" dirty="0" err="1">
                <a:hlinkClick r:id="rId2" tooltip="Le convoyeur Magaldi Superbelt"/>
              </a:rPr>
              <a:t>Magaldi</a:t>
            </a:r>
            <a:r>
              <a:rPr lang="fr-FR" sz="1100" b="1" dirty="0">
                <a:hlinkClick r:id="rId2" tooltip="Le convoyeur Magaldi Superbelt"/>
              </a:rPr>
              <a:t> </a:t>
            </a:r>
            <a:r>
              <a:rPr lang="fr-FR" sz="1100" b="1" dirty="0" err="1">
                <a:hlinkClick r:id="rId2" tooltip="Le convoyeur Magaldi Superbelt"/>
              </a:rPr>
              <a:t>Superbelt®</a:t>
            </a:r>
            <a:r>
              <a:rPr lang="fr-FR" sz="1100" dirty="0" err="1"/>
              <a:t>et</a:t>
            </a:r>
            <a:r>
              <a:rPr lang="fr-FR" sz="1100" dirty="0"/>
              <a:t> d'un processus de refroidissement "sec".</a:t>
            </a:r>
            <a:br>
              <a:rPr lang="fr-FR" sz="1100" dirty="0"/>
            </a:br>
            <a:r>
              <a:rPr lang="fr-FR" sz="1100" dirty="0"/>
              <a:t>Dans le système </a:t>
            </a:r>
            <a:r>
              <a:rPr lang="fr-FR" sz="1100" dirty="0" err="1"/>
              <a:t>Ecobelt</a:t>
            </a:r>
            <a:r>
              <a:rPr lang="fr-FR" sz="1100" dirty="0"/>
              <a:t>® WA, le refroidissement des cendres s'effectue par circulation de l'air ambiant. La quantité d'air de refroidissement injectée </a:t>
            </a:r>
          </a:p>
          <a:p>
            <a:r>
              <a:rPr lang="fr-FR" sz="1100" dirty="0"/>
              <a:t>circulant dans le four est optimisée et limitée au moyen de dispositifs conçus de manière appropriée permettant le passage des cendres tout en </a:t>
            </a:r>
          </a:p>
          <a:p>
            <a:r>
              <a:rPr lang="fr-FR" sz="1100" dirty="0"/>
              <a:t>empêchant le retour d’un flux d'air incontrôlé vers le four. L'air de refroidissement récupéré peut être ventilé vers l'entrée du ventilateur d'air </a:t>
            </a:r>
          </a:p>
          <a:p>
            <a:r>
              <a:rPr lang="fr-FR" sz="1100" dirty="0"/>
              <a:t>secondaire, puis injecté dans la chambre de combustion. </a:t>
            </a:r>
          </a:p>
          <a:p>
            <a:r>
              <a:rPr lang="fr-FR" sz="1100" dirty="0"/>
              <a:t>En conséquence la quantité d'énergie récupérée résultant de la chaleur des cendres est réutilisée pour valoriser et augmenter l'efficacité de la chaudière</a:t>
            </a:r>
          </a:p>
          <a:p>
            <a:r>
              <a:rPr lang="fr-FR" sz="1100" dirty="0"/>
              <a:t>en diminuant les consommations d’énergie .</a:t>
            </a:r>
            <a:br>
              <a:rPr lang="fr-FR" sz="1100" dirty="0"/>
            </a:br>
            <a:r>
              <a:rPr lang="fr-FR" sz="1100" dirty="0"/>
              <a:t>En aval de l'</a:t>
            </a:r>
            <a:r>
              <a:rPr lang="fr-FR" sz="1100" dirty="0" err="1"/>
              <a:t>Ecobelt</a:t>
            </a:r>
            <a:r>
              <a:rPr lang="fr-FR" sz="1100" dirty="0"/>
              <a:t>® WA, les cendres peuvent être libérées complètement sèches ou adaptées suivant les caractéristiques recherchées du matériau et </a:t>
            </a:r>
          </a:p>
          <a:p>
            <a:r>
              <a:rPr lang="fr-FR" sz="1100" dirty="0"/>
              <a:t>les désidératas du client.</a:t>
            </a:r>
            <a:br>
              <a:rPr lang="fr-FR" sz="1100" dirty="0"/>
            </a:br>
            <a:r>
              <a:rPr lang="fr-FR" sz="1100" dirty="0"/>
              <a:t>Il est à noter que la technologie sèche associée au MAGALDI </a:t>
            </a:r>
            <a:r>
              <a:rPr lang="fr-FR" sz="1100" dirty="0" err="1"/>
              <a:t>Ecobelt</a:t>
            </a:r>
            <a:r>
              <a:rPr lang="fr-FR" sz="1100" dirty="0"/>
              <a:t>® WA peut être mise en œuvre dans la conception de nouveaux projets mais aussi </a:t>
            </a:r>
          </a:p>
          <a:p>
            <a:r>
              <a:rPr lang="fr-FR" sz="1100" dirty="0"/>
              <a:t>en tant que </a:t>
            </a:r>
            <a:r>
              <a:rPr lang="fr-FR" sz="1100" dirty="0" err="1"/>
              <a:t>revamping</a:t>
            </a:r>
            <a:r>
              <a:rPr lang="fr-FR" sz="1100" dirty="0"/>
              <a:t> d’installations existantes en remplaçant les extracteurs de cendres humides conventionnels.</a:t>
            </a:r>
          </a:p>
          <a:p>
            <a:endParaRPr lang="fr-FR" sz="1100" dirty="0"/>
          </a:p>
          <a:p>
            <a:r>
              <a:rPr lang="fr-FR" sz="1100" dirty="0"/>
              <a:t>Pour voir une vidéo d’une installation </a:t>
            </a:r>
            <a:r>
              <a:rPr lang="fr-FR" sz="1100" dirty="0" err="1"/>
              <a:t>Ecobelt</a:t>
            </a:r>
            <a:r>
              <a:rPr lang="fr-FR" sz="1100" dirty="0"/>
              <a:t>® WA  merci de cliquer sur le lien : </a:t>
            </a:r>
            <a:r>
              <a:rPr lang="fr-FR" sz="1100" b="1" u="sng" dirty="0">
                <a:solidFill>
                  <a:schemeClr val="tx2">
                    <a:lumMod val="75000"/>
                  </a:schemeClr>
                </a:solidFill>
              </a:rPr>
              <a:t>https://www.youtube.com/watch?v=zuoFChPnNvk</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9253">
            <a:off x="7837975" y="6393905"/>
            <a:ext cx="297962" cy="297962"/>
          </a:xfrm>
          <a:prstGeom prst="rect">
            <a:avLst/>
          </a:prstGeom>
        </p:spPr>
      </p:pic>
      <p:sp>
        <p:nvSpPr>
          <p:cNvPr id="6" name="Rectangle 5"/>
          <p:cNvSpPr/>
          <p:nvPr/>
        </p:nvSpPr>
        <p:spPr>
          <a:xfrm>
            <a:off x="72000" y="72000"/>
            <a:ext cx="9000000" cy="6696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logo magal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389" y="210263"/>
            <a:ext cx="1584176" cy="4515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2245" y="431028"/>
            <a:ext cx="6571479" cy="830997"/>
          </a:xfrm>
          <a:prstGeom prst="rect">
            <a:avLst/>
          </a:prstGeom>
        </p:spPr>
        <p:txBody>
          <a:bodyPr wrap="none">
            <a:spAutoFit/>
          </a:bodyPr>
          <a:lstStyle/>
          <a:p>
            <a:r>
              <a:rPr lang="fr-FR" sz="2400" b="1" dirty="0"/>
              <a:t>UVE : Valorisation énergétique des déchets (Suite)</a:t>
            </a:r>
          </a:p>
          <a:p>
            <a:endParaRPr lang="fr-FR" sz="2400" b="1"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245" y="1412776"/>
            <a:ext cx="2559001" cy="16331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8172460" y="6392361"/>
            <a:ext cx="596830" cy="276999"/>
          </a:xfrm>
          <a:prstGeom prst="rect">
            <a:avLst/>
          </a:prstGeom>
          <a:noFill/>
        </p:spPr>
        <p:txBody>
          <a:bodyPr wrap="none" rtlCol="0">
            <a:spAutoFit/>
          </a:bodyPr>
          <a:lstStyle/>
          <a:p>
            <a:r>
              <a:rPr lang="fr-FR" sz="1200" dirty="0"/>
              <a:t>Page 3</a:t>
            </a:r>
          </a:p>
        </p:txBody>
      </p:sp>
      <p:sp>
        <p:nvSpPr>
          <p:cNvPr id="10" name="Rectangle 9"/>
          <p:cNvSpPr/>
          <p:nvPr/>
        </p:nvSpPr>
        <p:spPr>
          <a:xfrm>
            <a:off x="251520" y="3126425"/>
            <a:ext cx="8784976" cy="3182895"/>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dirty="0">
              <a:solidFill>
                <a:schemeClr val="tx1"/>
              </a:solidFill>
            </a:endParaRPr>
          </a:p>
        </p:txBody>
      </p:sp>
      <p:pic>
        <p:nvPicPr>
          <p:cNvPr id="1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1412776"/>
            <a:ext cx="2376264" cy="16331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525246" y="766445"/>
            <a:ext cx="4572000" cy="307777"/>
          </a:xfrm>
          <a:prstGeom prst="rect">
            <a:avLst/>
          </a:prstGeom>
        </p:spPr>
        <p:txBody>
          <a:bodyPr>
            <a:spAutoFit/>
          </a:bodyPr>
          <a:lstStyle/>
          <a:p>
            <a:r>
              <a:rPr lang="fr-FR" sz="1400" b="1" u="sng" dirty="0">
                <a:solidFill>
                  <a:schemeClr val="tx2">
                    <a:lumMod val="75000"/>
                  </a:schemeClr>
                </a:solidFill>
              </a:rPr>
              <a:t>https://www.magaldi.com/en/expertise/waste-to-energy</a:t>
            </a: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9253">
            <a:off x="4948265" y="860480"/>
            <a:ext cx="297962" cy="297962"/>
          </a:xfrm>
          <a:prstGeom prst="rect">
            <a:avLst/>
          </a:prstGeom>
        </p:spPr>
      </p:pic>
      <p:pic>
        <p:nvPicPr>
          <p:cNvPr id="3" name="Image 2">
            <a:extLst>
              <a:ext uri="{FF2B5EF4-FFF2-40B4-BE49-F238E27FC236}">
                <a16:creationId xmlns:a16="http://schemas.microsoft.com/office/drawing/2014/main" id="{50CCACBB-8F59-BDFF-BA48-36EFC342743B}"/>
              </a:ext>
            </a:extLst>
          </p:cNvPr>
          <p:cNvPicPr>
            <a:picLocks noChangeAspect="1"/>
          </p:cNvPicPr>
          <p:nvPr/>
        </p:nvPicPr>
        <p:blipFill>
          <a:blip r:embed="rId8"/>
          <a:stretch>
            <a:fillRect/>
          </a:stretch>
        </p:blipFill>
        <p:spPr>
          <a:xfrm>
            <a:off x="5832144" y="1412776"/>
            <a:ext cx="2987824" cy="1624629"/>
          </a:xfrm>
          <a:prstGeom prst="rect">
            <a:avLst/>
          </a:prstGeom>
        </p:spPr>
      </p:pic>
    </p:spTree>
    <p:extLst>
      <p:ext uri="{BB962C8B-B14F-4D97-AF65-F5344CB8AC3E}">
        <p14:creationId xmlns:p14="http://schemas.microsoft.com/office/powerpoint/2010/main" val="214845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2000" y="4437112"/>
            <a:ext cx="9000000" cy="187220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2000" y="72000"/>
            <a:ext cx="9000000" cy="6696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logo magal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389" y="210263"/>
            <a:ext cx="1584176" cy="4515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42" y="954248"/>
            <a:ext cx="6516216" cy="180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23728" y="369473"/>
            <a:ext cx="4087401" cy="584775"/>
          </a:xfrm>
          <a:prstGeom prst="rect">
            <a:avLst/>
          </a:prstGeom>
        </p:spPr>
        <p:txBody>
          <a:bodyPr wrap="none">
            <a:spAutoFit/>
          </a:bodyPr>
          <a:lstStyle/>
          <a:p>
            <a:r>
              <a:rPr lang="fr-FR" sz="3200" b="1" dirty="0"/>
              <a:t>2.Centrales à biomasse</a:t>
            </a:r>
          </a:p>
        </p:txBody>
      </p:sp>
      <p:sp>
        <p:nvSpPr>
          <p:cNvPr id="6" name="Rectangle 5"/>
          <p:cNvSpPr/>
          <p:nvPr/>
        </p:nvSpPr>
        <p:spPr>
          <a:xfrm>
            <a:off x="453242" y="948930"/>
            <a:ext cx="2102534" cy="3381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dirty="0">
              <a:solidFill>
                <a:schemeClr val="tx1"/>
              </a:solidFill>
            </a:endParaRPr>
          </a:p>
        </p:txBody>
      </p:sp>
      <p:sp>
        <p:nvSpPr>
          <p:cNvPr id="7" name="Rectangle 6"/>
          <p:cNvSpPr/>
          <p:nvPr/>
        </p:nvSpPr>
        <p:spPr>
          <a:xfrm>
            <a:off x="2660083" y="948929"/>
            <a:ext cx="2102534" cy="338100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dirty="0">
              <a:solidFill>
                <a:schemeClr val="tx1"/>
              </a:solidFill>
            </a:endParaRPr>
          </a:p>
        </p:txBody>
      </p:sp>
      <p:sp>
        <p:nvSpPr>
          <p:cNvPr id="8" name="Rectangle 7"/>
          <p:cNvSpPr/>
          <p:nvPr/>
        </p:nvSpPr>
        <p:spPr>
          <a:xfrm>
            <a:off x="4866924" y="942545"/>
            <a:ext cx="2102534" cy="337353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b="1" dirty="0">
              <a:solidFill>
                <a:schemeClr val="tx1"/>
              </a:solidFill>
              <a:hlinkClick r:id="rId5"/>
            </a:endParaRPr>
          </a:p>
          <a:p>
            <a:endParaRPr lang="fr-FR" sz="1100" dirty="0">
              <a:solidFill>
                <a:schemeClr val="tx1"/>
              </a:solidFill>
            </a:endParaRPr>
          </a:p>
        </p:txBody>
      </p:sp>
      <p:sp>
        <p:nvSpPr>
          <p:cNvPr id="9" name="ZoneTexte 8"/>
          <p:cNvSpPr txBox="1"/>
          <p:nvPr/>
        </p:nvSpPr>
        <p:spPr>
          <a:xfrm>
            <a:off x="456765" y="2714103"/>
            <a:ext cx="2102534" cy="1615827"/>
          </a:xfrm>
          <a:prstGeom prst="rect">
            <a:avLst/>
          </a:prstGeom>
          <a:noFill/>
        </p:spPr>
        <p:txBody>
          <a:bodyPr wrap="square" rtlCol="0">
            <a:spAutoFit/>
          </a:bodyPr>
          <a:lstStyle/>
          <a:p>
            <a:r>
              <a:rPr lang="fr-FR" sz="1100" b="1" dirty="0">
                <a:hlinkClick r:id="rId6"/>
              </a:rPr>
              <a:t>Système de traitement des cendres sèches dans les usines de biomasse</a:t>
            </a:r>
            <a:endParaRPr lang="fr-FR" sz="1100" b="1" dirty="0"/>
          </a:p>
          <a:p>
            <a:r>
              <a:rPr lang="fr-FR" sz="1100" b="1" cap="all" dirty="0"/>
              <a:t>MAGALDI ECOBELT® BIO</a:t>
            </a:r>
          </a:p>
          <a:p>
            <a:r>
              <a:rPr lang="fr-FR" sz="1100" dirty="0"/>
              <a:t>Extraction à sec, refroidissement et convoyage des mâchefers produits par les chaudières à grille brûlant de la biomasse.</a:t>
            </a:r>
          </a:p>
          <a:p>
            <a:endParaRPr lang="fr-FR" sz="1100" dirty="0"/>
          </a:p>
        </p:txBody>
      </p:sp>
      <p:sp>
        <p:nvSpPr>
          <p:cNvPr id="11" name="Rectangle 10"/>
          <p:cNvSpPr/>
          <p:nvPr/>
        </p:nvSpPr>
        <p:spPr>
          <a:xfrm>
            <a:off x="2609389" y="2742020"/>
            <a:ext cx="4572000" cy="1615827"/>
          </a:xfrm>
          <a:prstGeom prst="rect">
            <a:avLst/>
          </a:prstGeom>
        </p:spPr>
        <p:txBody>
          <a:bodyPr>
            <a:spAutoFit/>
          </a:bodyPr>
          <a:lstStyle/>
          <a:p>
            <a:r>
              <a:rPr lang="fr-FR" sz="1100" b="1" dirty="0">
                <a:hlinkClick r:id="rId7"/>
              </a:rPr>
              <a:t>Manipulation mécanique de la </a:t>
            </a:r>
          </a:p>
          <a:p>
            <a:r>
              <a:rPr lang="fr-FR" sz="1100" b="1" dirty="0">
                <a:hlinkClick r:id="rId7"/>
              </a:rPr>
              <a:t>biomasse dans les </a:t>
            </a:r>
          </a:p>
          <a:p>
            <a:r>
              <a:rPr lang="fr-FR" sz="1100" b="1" dirty="0">
                <a:hlinkClick r:id="rId7"/>
              </a:rPr>
              <a:t>centrales PCF</a:t>
            </a:r>
            <a:endParaRPr lang="fr-FR" sz="1100" b="1" dirty="0"/>
          </a:p>
          <a:p>
            <a:r>
              <a:rPr lang="fr-FR" sz="1100" b="1" cap="all" dirty="0"/>
              <a:t>SYSTÈME DE PRÉPARATION DE </a:t>
            </a:r>
          </a:p>
          <a:p>
            <a:r>
              <a:rPr lang="fr-FR" sz="1100" b="1" cap="all" dirty="0"/>
              <a:t>BIOMASSE MAGALDI</a:t>
            </a:r>
          </a:p>
          <a:p>
            <a:r>
              <a:rPr lang="fr-FR" sz="1100" dirty="0"/>
              <a:t>Le système de préparation de </a:t>
            </a:r>
          </a:p>
          <a:p>
            <a:r>
              <a:rPr lang="fr-FR" sz="1100" dirty="0"/>
              <a:t>biomasse </a:t>
            </a:r>
            <a:r>
              <a:rPr lang="fr-FR" sz="1100" dirty="0" err="1"/>
              <a:t>Magaldi</a:t>
            </a:r>
            <a:r>
              <a:rPr lang="fr-FR" sz="1100" dirty="0"/>
              <a:t> traite, pulvérise </a:t>
            </a:r>
          </a:p>
          <a:p>
            <a:r>
              <a:rPr lang="fr-FR" sz="1100" dirty="0"/>
              <a:t>et injecte plusieurs types de </a:t>
            </a:r>
          </a:p>
          <a:p>
            <a:r>
              <a:rPr lang="fr-FR" sz="1100" dirty="0"/>
              <a:t>Biomasse.</a:t>
            </a:r>
          </a:p>
        </p:txBody>
      </p:sp>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29253">
            <a:off x="3882938" y="2982812"/>
            <a:ext cx="297962" cy="297962"/>
          </a:xfrm>
          <a:prstGeom prst="rect">
            <a:avLst/>
          </a:prstGeom>
        </p:spPr>
      </p:pic>
      <p:pic>
        <p:nvPicPr>
          <p:cNvPr id="16" name="Imag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29253">
            <a:off x="2164933" y="3182849"/>
            <a:ext cx="297962" cy="297962"/>
          </a:xfrm>
          <a:prstGeom prst="rect">
            <a:avLst/>
          </a:prstGeom>
        </p:spPr>
      </p:pic>
      <p:sp>
        <p:nvSpPr>
          <p:cNvPr id="17" name="Rectangle 16"/>
          <p:cNvSpPr/>
          <p:nvPr/>
        </p:nvSpPr>
        <p:spPr>
          <a:xfrm>
            <a:off x="4841258" y="2742020"/>
            <a:ext cx="2168381" cy="938719"/>
          </a:xfrm>
          <a:prstGeom prst="rect">
            <a:avLst/>
          </a:prstGeom>
        </p:spPr>
        <p:txBody>
          <a:bodyPr wrap="square">
            <a:spAutoFit/>
          </a:bodyPr>
          <a:lstStyle/>
          <a:p>
            <a:r>
              <a:rPr lang="fr-FR" sz="1100" b="1" dirty="0">
                <a:hlinkClick r:id="rId9"/>
              </a:rPr>
              <a:t>Convoyeur à bande </a:t>
            </a:r>
          </a:p>
          <a:p>
            <a:r>
              <a:rPr lang="fr-FR" sz="1100" b="1" dirty="0">
                <a:hlinkClick r:id="rId9"/>
              </a:rPr>
              <a:t>mécanique en acier anti-poussière pour la manutention</a:t>
            </a:r>
          </a:p>
          <a:p>
            <a:r>
              <a:rPr lang="fr-FR" sz="1100" b="1" dirty="0">
                <a:hlinkClick r:id="rId9"/>
              </a:rPr>
              <a:t>de matériaux en vrac</a:t>
            </a:r>
            <a:endParaRPr lang="fr-FR" sz="1100" b="1" dirty="0"/>
          </a:p>
          <a:p>
            <a:r>
              <a:rPr lang="fr-FR" sz="1100" b="1" cap="all" dirty="0"/>
              <a:t>ECOBELT®</a:t>
            </a:r>
          </a:p>
        </p:txBody>
      </p:sp>
      <p:pic>
        <p:nvPicPr>
          <p:cNvPr id="18" name="Imag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29253">
            <a:off x="6341397" y="3443206"/>
            <a:ext cx="297962" cy="297962"/>
          </a:xfrm>
          <a:prstGeom prst="rect">
            <a:avLst/>
          </a:prstGeom>
        </p:spPr>
      </p:pic>
      <p:sp>
        <p:nvSpPr>
          <p:cNvPr id="24" name="Rectangle 23"/>
          <p:cNvSpPr/>
          <p:nvPr/>
        </p:nvSpPr>
        <p:spPr>
          <a:xfrm>
            <a:off x="8388424" y="6491001"/>
            <a:ext cx="596830" cy="276999"/>
          </a:xfrm>
          <a:prstGeom prst="rect">
            <a:avLst/>
          </a:prstGeom>
        </p:spPr>
        <p:txBody>
          <a:bodyPr wrap="none">
            <a:spAutoFit/>
          </a:bodyPr>
          <a:lstStyle/>
          <a:p>
            <a:r>
              <a:rPr lang="fr-FR" sz="1200" cap="all" dirty="0"/>
              <a:t>P</a:t>
            </a:r>
            <a:r>
              <a:rPr lang="fr-FR" sz="1200" dirty="0"/>
              <a:t>age 4</a:t>
            </a:r>
          </a:p>
        </p:txBody>
      </p:sp>
      <p:sp>
        <p:nvSpPr>
          <p:cNvPr id="10" name="Ellipse 9"/>
          <p:cNvSpPr/>
          <p:nvPr/>
        </p:nvSpPr>
        <p:spPr>
          <a:xfrm>
            <a:off x="2313913" y="407707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p>
        </p:txBody>
      </p:sp>
      <p:sp>
        <p:nvSpPr>
          <p:cNvPr id="19" name="Ellipse 18"/>
          <p:cNvSpPr/>
          <p:nvPr/>
        </p:nvSpPr>
        <p:spPr>
          <a:xfrm>
            <a:off x="4464000" y="406887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a:t>
            </a:r>
          </a:p>
        </p:txBody>
      </p:sp>
      <p:sp>
        <p:nvSpPr>
          <p:cNvPr id="20" name="Ellipse 19"/>
          <p:cNvSpPr/>
          <p:nvPr/>
        </p:nvSpPr>
        <p:spPr>
          <a:xfrm>
            <a:off x="6680565" y="405519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p:txBody>
      </p:sp>
      <p:sp>
        <p:nvSpPr>
          <p:cNvPr id="22" name="Rectangle 21"/>
          <p:cNvSpPr/>
          <p:nvPr/>
        </p:nvSpPr>
        <p:spPr>
          <a:xfrm>
            <a:off x="971600" y="4604064"/>
            <a:ext cx="7560840" cy="151851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010545" y="4604064"/>
            <a:ext cx="7721957" cy="1477328"/>
          </a:xfrm>
          <a:prstGeom prst="rect">
            <a:avLst/>
          </a:prstGeom>
        </p:spPr>
        <p:txBody>
          <a:bodyPr wrap="square">
            <a:spAutoFit/>
          </a:bodyPr>
          <a:lstStyle/>
          <a:p>
            <a:r>
              <a:rPr lang="fr-FR" b="1" dirty="0"/>
              <a:t>MAGALDI étudie et fournit clé en main les solutions biomasse les plus optimisées dans les applications suivantes:</a:t>
            </a:r>
          </a:p>
          <a:p>
            <a:r>
              <a:rPr lang="fr-FR" b="1" dirty="0"/>
              <a:t>-    </a:t>
            </a:r>
            <a:r>
              <a:rPr lang="fr-FR" dirty="0"/>
              <a:t>Extraction à sec, refroidissement et convoyage des mâchefers</a:t>
            </a:r>
          </a:p>
          <a:p>
            <a:pPr marL="285750" indent="-285750">
              <a:buFontTx/>
              <a:buChar char="-"/>
            </a:pPr>
            <a:r>
              <a:rPr lang="fr-FR" dirty="0"/>
              <a:t>Système de préparation de biomasse</a:t>
            </a:r>
          </a:p>
          <a:p>
            <a:pPr marL="285750" indent="-285750">
              <a:buFontTx/>
              <a:buChar char="-"/>
            </a:pPr>
            <a:r>
              <a:rPr lang="fr-FR" dirty="0"/>
              <a:t>Manutention étanche des matériaux en vrac</a:t>
            </a:r>
          </a:p>
        </p:txBody>
      </p:sp>
      <p:pic>
        <p:nvPicPr>
          <p:cNvPr id="12" name="Image 11">
            <a:extLst>
              <a:ext uri="{FF2B5EF4-FFF2-40B4-BE49-F238E27FC236}">
                <a16:creationId xmlns:a16="http://schemas.microsoft.com/office/drawing/2014/main" id="{DA289D3A-20EB-3CD8-5257-00AD0BA00C1A}"/>
              </a:ext>
            </a:extLst>
          </p:cNvPr>
          <p:cNvPicPr>
            <a:picLocks noChangeAspect="1"/>
          </p:cNvPicPr>
          <p:nvPr/>
        </p:nvPicPr>
        <p:blipFill>
          <a:blip r:embed="rId10"/>
          <a:stretch>
            <a:fillRect/>
          </a:stretch>
        </p:blipFill>
        <p:spPr>
          <a:xfrm>
            <a:off x="7308304" y="765228"/>
            <a:ext cx="1331640" cy="724079"/>
          </a:xfrm>
          <a:prstGeom prst="rect">
            <a:avLst/>
          </a:prstGeom>
        </p:spPr>
      </p:pic>
    </p:spTree>
    <p:extLst>
      <p:ext uri="{BB962C8B-B14F-4D97-AF65-F5344CB8AC3E}">
        <p14:creationId xmlns:p14="http://schemas.microsoft.com/office/powerpoint/2010/main" val="63256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0" y="72000"/>
            <a:ext cx="9000000" cy="6696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logo magal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22366"/>
            <a:ext cx="2656625" cy="75731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96346" y="3434638"/>
            <a:ext cx="9233618" cy="3308598"/>
          </a:xfrm>
          <a:prstGeom prst="rect">
            <a:avLst/>
          </a:prstGeom>
          <a:noFill/>
        </p:spPr>
        <p:txBody>
          <a:bodyPr wrap="none" rtlCol="0">
            <a:spAutoFit/>
          </a:bodyPr>
          <a:lstStyle/>
          <a:p>
            <a:r>
              <a:rPr lang="fr-FR" sz="1100" b="1" dirty="0"/>
              <a:t>Voir vidéo : </a:t>
            </a:r>
            <a:r>
              <a:rPr lang="fr-FR" sz="1100" b="1" u="sng" dirty="0">
                <a:solidFill>
                  <a:schemeClr val="tx2">
                    <a:lumMod val="75000"/>
                  </a:schemeClr>
                </a:solidFill>
              </a:rPr>
              <a:t>https://www.magaldi.com/en/products-solutions/dry-ash-handling-system-in-biomass-plants</a:t>
            </a:r>
          </a:p>
          <a:p>
            <a:endParaRPr lang="fr-FR" sz="1100" dirty="0"/>
          </a:p>
          <a:p>
            <a:r>
              <a:rPr lang="fr-FR" sz="1100" dirty="0"/>
              <a:t>Le </a:t>
            </a:r>
            <a:r>
              <a:rPr lang="fr-FR" sz="1100" dirty="0" err="1"/>
              <a:t>Magaldi</a:t>
            </a:r>
            <a:r>
              <a:rPr lang="fr-FR" sz="1100" dirty="0"/>
              <a:t> </a:t>
            </a:r>
            <a:r>
              <a:rPr lang="fr-FR" sz="1100" dirty="0" err="1"/>
              <a:t>Ecobelt</a:t>
            </a:r>
            <a:r>
              <a:rPr lang="fr-FR" sz="1100" dirty="0"/>
              <a:t>® BIO est un système d'extraction à sec, de refroidissement et de convoyage des mâchefers produits par des chaudières à grille </a:t>
            </a:r>
          </a:p>
          <a:p>
            <a:r>
              <a:rPr lang="fr-FR" sz="1100" dirty="0"/>
              <a:t>brûlant de la biomasse tel que: bois, écorces, paille, bagasse, coques de riz, noyaux de pêches, noix de coco, cannes à sucre, coques d'amandiers, </a:t>
            </a:r>
          </a:p>
          <a:p>
            <a:r>
              <a:rPr lang="fr-FR" sz="1100" dirty="0"/>
              <a:t>taille de verger, marc de café… </a:t>
            </a:r>
          </a:p>
          <a:p>
            <a:r>
              <a:rPr lang="fr-FR" sz="1100" dirty="0"/>
              <a:t>Selon l'implantation et les contraintes de la chaudière, le même système peut également être utilisé pour acheminer les tamis de grille et les cendres </a:t>
            </a:r>
          </a:p>
          <a:p>
            <a:r>
              <a:rPr lang="fr-FR" sz="1100" dirty="0"/>
              <a:t>volantes des trémies situées sous les deuxième et troisième passages de la chaudière.</a:t>
            </a:r>
            <a:br>
              <a:rPr lang="fr-FR" sz="1100" dirty="0"/>
            </a:br>
            <a:r>
              <a:rPr lang="fr-FR" sz="1100" dirty="0"/>
              <a:t>L'</a:t>
            </a:r>
            <a:r>
              <a:rPr lang="fr-FR" sz="1100" dirty="0" err="1"/>
              <a:t>Ecobelt</a:t>
            </a:r>
            <a:r>
              <a:rPr lang="fr-FR" sz="1100" dirty="0"/>
              <a:t>® BIO permet d’éviter l’utilisation des systèmes de cendres humides conventionnels grâce à un processus de refroidissement « à l'air » et à la </a:t>
            </a:r>
          </a:p>
          <a:p>
            <a:r>
              <a:rPr lang="fr-FR" sz="1100" dirty="0"/>
              <a:t>technologie fiable </a:t>
            </a:r>
            <a:r>
              <a:rPr lang="fr-FR" sz="1100" dirty="0" err="1">
                <a:hlinkClick r:id="rId3" tooltip="Le convoyeur Magaldi Superbelt"/>
              </a:rPr>
              <a:t>Magaldi</a:t>
            </a:r>
            <a:r>
              <a:rPr lang="fr-FR" sz="1100" dirty="0">
                <a:hlinkClick r:id="rId3" tooltip="Le convoyeur Magaldi Superbelt"/>
              </a:rPr>
              <a:t> </a:t>
            </a:r>
            <a:r>
              <a:rPr lang="fr-FR" sz="1100" dirty="0" err="1">
                <a:hlinkClick r:id="rId3" tooltip="Le convoyeur Magaldi Superbelt"/>
              </a:rPr>
              <a:t>Superbelt</a:t>
            </a:r>
            <a:r>
              <a:rPr lang="fr-FR" sz="1100" dirty="0">
                <a:hlinkClick r:id="rId3" tooltip="Le convoyeur Magaldi Superbelt"/>
              </a:rPr>
              <a:t>®</a:t>
            </a:r>
            <a:r>
              <a:rPr lang="fr-FR" sz="1100" dirty="0"/>
              <a:t> .</a:t>
            </a:r>
            <a:br>
              <a:rPr lang="fr-FR" sz="1100" dirty="0"/>
            </a:br>
            <a:r>
              <a:rPr lang="fr-FR" sz="1100" dirty="0"/>
              <a:t>Le </a:t>
            </a:r>
            <a:r>
              <a:rPr lang="fr-FR" sz="1100" dirty="0" err="1">
                <a:hlinkClick r:id="rId3" tooltip="Le convoyeur Magaldi Superbelt"/>
              </a:rPr>
              <a:t>Magaldi</a:t>
            </a:r>
            <a:r>
              <a:rPr lang="fr-FR" sz="1100" dirty="0">
                <a:hlinkClick r:id="rId3" tooltip="Le convoyeur Magaldi Superbelt"/>
              </a:rPr>
              <a:t> </a:t>
            </a:r>
            <a:r>
              <a:rPr lang="fr-FR" sz="1100" dirty="0" err="1">
                <a:hlinkClick r:id="rId3" tooltip="Le convoyeur Magaldi Superbelt"/>
              </a:rPr>
              <a:t>Superbelt</a:t>
            </a:r>
            <a:r>
              <a:rPr lang="fr-FR" sz="1100" dirty="0">
                <a:hlinkClick r:id="rId3" tooltip="Le convoyeur Magaldi Superbelt"/>
              </a:rPr>
              <a:t>®</a:t>
            </a:r>
            <a:r>
              <a:rPr lang="fr-FR" sz="1100" dirty="0"/>
              <a:t> permet le transport de matériaux extrêmement chauds, poussiéreux, tranchants et abrasifs, même s'ils contiennent des particules </a:t>
            </a:r>
          </a:p>
          <a:p>
            <a:r>
              <a:rPr lang="fr-FR" sz="1100" dirty="0"/>
              <a:t>fines ou des grumeaux, sur de longues distances et avec de fortes pentes.</a:t>
            </a:r>
            <a:br>
              <a:rPr lang="fr-FR" sz="1100" dirty="0"/>
            </a:br>
            <a:r>
              <a:rPr lang="fr-FR" sz="1100" dirty="0"/>
              <a:t>Le </a:t>
            </a:r>
            <a:r>
              <a:rPr lang="fr-FR" sz="1100" dirty="0" err="1">
                <a:hlinkClick r:id="rId3" tooltip="Le convoyeur Magaldi Superbelt"/>
              </a:rPr>
              <a:t>Magaldi</a:t>
            </a:r>
            <a:r>
              <a:rPr lang="fr-FR" sz="1100" dirty="0">
                <a:hlinkClick r:id="rId3" tooltip="Le convoyeur Magaldi Superbelt"/>
              </a:rPr>
              <a:t> </a:t>
            </a:r>
            <a:r>
              <a:rPr lang="fr-FR" sz="1100" dirty="0" err="1">
                <a:hlinkClick r:id="rId3" tooltip="Le convoyeur Magaldi Superbelt"/>
              </a:rPr>
              <a:t>Superbelt</a:t>
            </a:r>
            <a:r>
              <a:rPr lang="fr-FR" sz="1100" dirty="0">
                <a:hlinkClick r:id="rId3" tooltip="Le convoyeur Magaldi Superbelt"/>
              </a:rPr>
              <a:t>®</a:t>
            </a:r>
            <a:r>
              <a:rPr lang="fr-FR" sz="1100" dirty="0"/>
              <a:t> est conçu pour être complètement enfermé dans un carénage étanche en acier, adapté pour empêcher la dispersion de la </a:t>
            </a:r>
          </a:p>
          <a:p>
            <a:r>
              <a:rPr lang="fr-FR" sz="1100" dirty="0"/>
              <a:t>poussière dans l'environnement. Sa conception mécanique multi-liaison unique élimine tout risque de panne soudaine, évitant ainsi des arrêts imprévus </a:t>
            </a:r>
          </a:p>
          <a:p>
            <a:r>
              <a:rPr lang="fr-FR" sz="1100" dirty="0"/>
              <a:t>de la chaudière en garantissant son fonctionnement fiable. Le convoyeur est conçu pour optimiser le processus de refroidissement et la conversion du </a:t>
            </a:r>
          </a:p>
          <a:p>
            <a:r>
              <a:rPr lang="fr-FR" sz="1100" dirty="0"/>
              <a:t>carbone non brûlé. </a:t>
            </a:r>
          </a:p>
          <a:p>
            <a:r>
              <a:rPr lang="fr-FR" sz="1100" dirty="0"/>
              <a:t>D’autre part, une quantité importante d'énergie est récupérée et réinjectée dans la chaudière permettant  d’augmenter son efficacité  et sa rentabilité.</a:t>
            </a:r>
          </a:p>
          <a:p>
            <a:r>
              <a:rPr lang="fr-FR" sz="1100" dirty="0"/>
              <a:t>En aval, les cendres acheminées avec l’</a:t>
            </a:r>
            <a:r>
              <a:rPr lang="fr-FR" sz="1100" dirty="0" err="1"/>
              <a:t>Ecobelt</a:t>
            </a:r>
            <a:r>
              <a:rPr lang="fr-FR" sz="1100" dirty="0"/>
              <a:t>® BIO peuvent être libérées complètement sèches ou adaptées selon les besoins du Client. </a:t>
            </a:r>
          </a:p>
          <a:p>
            <a:r>
              <a:rPr lang="fr-FR" sz="1100" dirty="0"/>
              <a:t>Le </a:t>
            </a:r>
            <a:r>
              <a:rPr lang="fr-FR" sz="1100" dirty="0" err="1"/>
              <a:t>Magaldi</a:t>
            </a:r>
            <a:r>
              <a:rPr lang="fr-FR" sz="1100" dirty="0"/>
              <a:t> </a:t>
            </a:r>
            <a:r>
              <a:rPr lang="fr-FR" sz="1100" dirty="0" err="1"/>
              <a:t>Ecobelt</a:t>
            </a:r>
            <a:r>
              <a:rPr lang="fr-FR" sz="1100" dirty="0"/>
              <a:t>® BIO peut être mis en œuvre dans les  nouveaux projets dès leurs conceptions  mais aussi pour moderniser et optimiser des </a:t>
            </a:r>
          </a:p>
          <a:p>
            <a:r>
              <a:rPr lang="fr-FR" sz="1100" dirty="0"/>
              <a:t>installations existantes et cela en remplaçant les systèmes de cendres humides conventionnels par des procédés à sec.</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908720"/>
            <a:ext cx="2400842" cy="2405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ZoneTexte 1"/>
          <p:cNvSpPr txBox="1"/>
          <p:nvPr/>
        </p:nvSpPr>
        <p:spPr>
          <a:xfrm>
            <a:off x="2915816" y="1285309"/>
            <a:ext cx="5957657" cy="1292662"/>
          </a:xfrm>
          <a:prstGeom prst="rect">
            <a:avLst/>
          </a:prstGeom>
          <a:noFill/>
        </p:spPr>
        <p:txBody>
          <a:bodyPr wrap="none" rtlCol="0">
            <a:spAutoFit/>
          </a:bodyPr>
          <a:lstStyle/>
          <a:p>
            <a:r>
              <a:rPr lang="fr-FR" b="1" dirty="0"/>
              <a:t>Système de traitement des cendres sèches dans les centrales</a:t>
            </a:r>
          </a:p>
          <a:p>
            <a:r>
              <a:rPr lang="fr-FR" b="1" dirty="0"/>
              <a:t>à biomasse . </a:t>
            </a:r>
          </a:p>
          <a:p>
            <a:endParaRPr lang="fr-FR" b="1" baseline="30000" dirty="0"/>
          </a:p>
          <a:p>
            <a:r>
              <a:rPr lang="fr-FR" b="1" baseline="30000" dirty="0"/>
              <a:t>MAGALDI ECOBELT® BIO</a:t>
            </a:r>
          </a:p>
          <a:p>
            <a:endParaRPr lang="fr-FR" dirty="0"/>
          </a:p>
        </p:txBody>
      </p:sp>
      <p:sp>
        <p:nvSpPr>
          <p:cNvPr id="7" name="ZoneTexte 6"/>
          <p:cNvSpPr txBox="1"/>
          <p:nvPr/>
        </p:nvSpPr>
        <p:spPr>
          <a:xfrm>
            <a:off x="8268209" y="6491001"/>
            <a:ext cx="596830" cy="276999"/>
          </a:xfrm>
          <a:prstGeom prst="rect">
            <a:avLst/>
          </a:prstGeom>
          <a:noFill/>
        </p:spPr>
        <p:txBody>
          <a:bodyPr wrap="none" rtlCol="0">
            <a:spAutoFit/>
          </a:bodyPr>
          <a:lstStyle/>
          <a:p>
            <a:r>
              <a:rPr lang="fr-FR" sz="1200" dirty="0"/>
              <a:t>Page 5</a:t>
            </a:r>
          </a:p>
        </p:txBody>
      </p:sp>
      <p:sp>
        <p:nvSpPr>
          <p:cNvPr id="8" name="Ellipse 7"/>
          <p:cNvSpPr/>
          <p:nvPr/>
        </p:nvSpPr>
        <p:spPr>
          <a:xfrm>
            <a:off x="2958378" y="1069309"/>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p>
        </p:txBody>
      </p:sp>
      <p:sp>
        <p:nvSpPr>
          <p:cNvPr id="3" name="ZoneTexte 2"/>
          <p:cNvSpPr txBox="1"/>
          <p:nvPr/>
        </p:nvSpPr>
        <p:spPr>
          <a:xfrm>
            <a:off x="2959352" y="2255816"/>
            <a:ext cx="5363135" cy="646331"/>
          </a:xfrm>
          <a:prstGeom prst="rect">
            <a:avLst/>
          </a:prstGeom>
          <a:noFill/>
        </p:spPr>
        <p:txBody>
          <a:bodyPr wrap="none" rtlCol="0">
            <a:spAutoFit/>
          </a:bodyPr>
          <a:lstStyle/>
          <a:p>
            <a:r>
              <a:rPr lang="fr-FR" dirty="0"/>
              <a:t>Le système d’extraction à sec, de refroidissement et de </a:t>
            </a:r>
          </a:p>
          <a:p>
            <a:r>
              <a:rPr lang="fr-FR" dirty="0"/>
              <a:t>convoyage de MAGALDI.</a:t>
            </a:r>
          </a:p>
        </p:txBody>
      </p:sp>
      <p:pic>
        <p:nvPicPr>
          <p:cNvPr id="10"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29253">
            <a:off x="6485414" y="3447469"/>
            <a:ext cx="297962" cy="297962"/>
          </a:xfrm>
          <a:prstGeom prst="rect">
            <a:avLst/>
          </a:prstGeom>
        </p:spPr>
      </p:pic>
      <p:pic>
        <p:nvPicPr>
          <p:cNvPr id="9" name="Image 8">
            <a:extLst>
              <a:ext uri="{FF2B5EF4-FFF2-40B4-BE49-F238E27FC236}">
                <a16:creationId xmlns:a16="http://schemas.microsoft.com/office/drawing/2014/main" id="{3F636A65-2E55-A3AA-436B-6C4D0952444E}"/>
              </a:ext>
            </a:extLst>
          </p:cNvPr>
          <p:cNvPicPr>
            <a:picLocks noChangeAspect="1"/>
          </p:cNvPicPr>
          <p:nvPr/>
        </p:nvPicPr>
        <p:blipFill>
          <a:blip r:embed="rId6"/>
          <a:stretch>
            <a:fillRect/>
          </a:stretch>
        </p:blipFill>
        <p:spPr>
          <a:xfrm>
            <a:off x="6699991" y="386920"/>
            <a:ext cx="1188655" cy="646331"/>
          </a:xfrm>
          <a:prstGeom prst="rect">
            <a:avLst/>
          </a:prstGeom>
        </p:spPr>
      </p:pic>
    </p:spTree>
    <p:extLst>
      <p:ext uri="{BB962C8B-B14F-4D97-AF65-F5344CB8AC3E}">
        <p14:creationId xmlns:p14="http://schemas.microsoft.com/office/powerpoint/2010/main" val="323318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2413" y="3140968"/>
            <a:ext cx="9105378" cy="4016484"/>
          </a:xfrm>
          <a:prstGeom prst="rect">
            <a:avLst/>
          </a:prstGeom>
          <a:noFill/>
        </p:spPr>
        <p:txBody>
          <a:bodyPr wrap="none" rtlCol="0">
            <a:spAutoFit/>
          </a:bodyPr>
          <a:lstStyle/>
          <a:p>
            <a:r>
              <a:rPr lang="fr-FR" sz="1400" dirty="0"/>
              <a:t>Une alternative à la construction de  nouvelles centrales  biomasse est l’adaptation des centrales et l’aménagement </a:t>
            </a:r>
          </a:p>
          <a:p>
            <a:r>
              <a:rPr lang="fr-FR" sz="1400" dirty="0"/>
              <a:t>de la </a:t>
            </a:r>
            <a:r>
              <a:rPr lang="fr-FR" sz="1400" dirty="0" err="1"/>
              <a:t>co</a:t>
            </a:r>
            <a:r>
              <a:rPr lang="fr-FR" sz="1400" dirty="0"/>
              <a:t>-combustion de la biomasse dans les grandes centrales PCF proposée par MAGALDI.</a:t>
            </a:r>
          </a:p>
          <a:p>
            <a:r>
              <a:rPr lang="fr-FR" sz="1100" dirty="0"/>
              <a:t>Dans cette hypothèse le système de préparation de biomasse MAGALDI peut traiter, pulvériser et injecter plusieurs types de biomasse dans une chaudière </a:t>
            </a:r>
          </a:p>
          <a:p>
            <a:r>
              <a:rPr lang="fr-FR" sz="1100" dirty="0"/>
              <a:t>à charbon pulvérisé (PCF).</a:t>
            </a:r>
            <a:br>
              <a:rPr lang="fr-FR" sz="1100" dirty="0"/>
            </a:br>
            <a:r>
              <a:rPr lang="fr-FR" sz="1100" dirty="0"/>
              <a:t>La </a:t>
            </a:r>
            <a:r>
              <a:rPr lang="fr-FR" sz="1100" dirty="0" err="1"/>
              <a:t>co</a:t>
            </a:r>
            <a:r>
              <a:rPr lang="fr-FR" sz="1100" dirty="0"/>
              <a:t>-combustion de biomasse dans les grandes centrales PCF est une solution efficace pour satisfaire la demande d'énergie « verte » et faire face aux </a:t>
            </a:r>
          </a:p>
          <a:p>
            <a:r>
              <a:rPr lang="fr-FR" sz="1100" dirty="0"/>
              <a:t>nouvelles réglementations concernant les émissions de gaz à effet de serre.</a:t>
            </a:r>
          </a:p>
          <a:p>
            <a:r>
              <a:rPr lang="fr-FR" sz="1100" dirty="0"/>
              <a:t>Sur la base des derniers accords environnementaux, la demande d'énergie à partir de sources renouvelables augmente pour répondre aux engagements </a:t>
            </a:r>
          </a:p>
          <a:p>
            <a:r>
              <a:rPr lang="fr-FR" sz="1100" dirty="0"/>
              <a:t>en matière de pollution de l'environnement et de développement durable. L'exploitation des sources d'énergie renouvelables ne nécessite pas </a:t>
            </a:r>
          </a:p>
          <a:p>
            <a:r>
              <a:rPr lang="fr-FR" sz="1100" dirty="0"/>
              <a:t>nécessairement la construction de nouvelles centrales.</a:t>
            </a:r>
            <a:br>
              <a:rPr lang="fr-FR" sz="1100" dirty="0"/>
            </a:br>
            <a:r>
              <a:rPr lang="fr-FR" sz="1100" dirty="0"/>
              <a:t>Le système de préparation de biomasse conçu par MAGALDI est basé sur la </a:t>
            </a:r>
            <a:r>
              <a:rPr lang="fr-FR" sz="1100" dirty="0" err="1"/>
              <a:t>co</a:t>
            </a:r>
            <a:r>
              <a:rPr lang="fr-FR" sz="1100" dirty="0"/>
              <a:t>-combustion à injection directe. La biomasse élimine les broyeurs à charbon, </a:t>
            </a:r>
          </a:p>
          <a:p>
            <a:r>
              <a:rPr lang="fr-FR" sz="1100" dirty="0"/>
              <a:t>permettant des taux de </a:t>
            </a:r>
            <a:r>
              <a:rPr lang="fr-FR" sz="1100" dirty="0" err="1"/>
              <a:t>co</a:t>
            </a:r>
            <a:r>
              <a:rPr lang="fr-FR" sz="1100" dirty="0"/>
              <a:t>-combustion élevés avec une flexibilité accrue du combustible et des impacts minimaux sur les performances et la disponibilité de</a:t>
            </a:r>
          </a:p>
          <a:p>
            <a:r>
              <a:rPr lang="fr-FR" sz="1100" dirty="0"/>
              <a:t>la chaudière.</a:t>
            </a:r>
            <a:br>
              <a:rPr lang="fr-FR" sz="1100" dirty="0"/>
            </a:br>
            <a:r>
              <a:rPr lang="fr-FR" sz="1100" dirty="0"/>
              <a:t>Il existe trois options pour la </a:t>
            </a:r>
            <a:r>
              <a:rPr lang="fr-FR" sz="1100" dirty="0" err="1"/>
              <a:t>co</a:t>
            </a:r>
            <a:r>
              <a:rPr lang="fr-FR" sz="1100" dirty="0"/>
              <a:t>-combustion à injection directe de la biomasse pré broyée en fonction de l'espace disponible :</a:t>
            </a:r>
          </a:p>
          <a:p>
            <a:pPr marL="171450" indent="-171450">
              <a:buFont typeface="Wingdings" panose="05000000000000000000" pitchFamily="2" charset="2"/>
              <a:buChar char="§"/>
            </a:pPr>
            <a:r>
              <a:rPr lang="fr-FR" sz="1100" dirty="0"/>
              <a:t>l'injection directe dans le four, sans stabilisation de flamme et sans air de combustion supplémentaire ;</a:t>
            </a:r>
          </a:p>
          <a:p>
            <a:pPr marL="171450" indent="-171450">
              <a:buFont typeface="Wingdings" panose="05000000000000000000" pitchFamily="2" charset="2"/>
              <a:buChar char="§"/>
            </a:pPr>
            <a:r>
              <a:rPr lang="fr-FR" sz="1100" dirty="0"/>
              <a:t>l'injection dans le flux de charbon pulvérisé, </a:t>
            </a:r>
            <a:r>
              <a:rPr lang="fr-FR" sz="1100" dirty="0" err="1"/>
              <a:t>co</a:t>
            </a:r>
            <a:r>
              <a:rPr lang="fr-FR" sz="1100" dirty="0"/>
              <a:t>-combustion de la biomasse à travers les brûleurs à charbon ;</a:t>
            </a:r>
          </a:p>
          <a:p>
            <a:pPr marL="171450" indent="-171450">
              <a:buFont typeface="Wingdings" panose="05000000000000000000" pitchFamily="2" charset="2"/>
              <a:buChar char="§"/>
            </a:pPr>
            <a:r>
              <a:rPr lang="fr-FR" sz="1100" dirty="0"/>
              <a:t>l'installation de nouveaux brûleurs dédiés à la biomasse, associés à l'alimentation en air de combustion.</a:t>
            </a:r>
          </a:p>
          <a:p>
            <a:r>
              <a:rPr lang="fr-FR" sz="1100" dirty="0"/>
              <a:t>Le système MAGALDI est fourni avec tous les dispositifs d'extinction d'incendie et de protection contre les explosions conformément aux normes </a:t>
            </a:r>
          </a:p>
          <a:p>
            <a:r>
              <a:rPr lang="fr-FR" sz="1100" dirty="0"/>
              <a:t>internationales comme les directives européennes ATEX.</a:t>
            </a:r>
            <a:br>
              <a:rPr lang="fr-FR" sz="1100" dirty="0"/>
            </a:br>
            <a:r>
              <a:rPr lang="fr-FR" sz="1100" dirty="0"/>
              <a:t>Le système de préparation de la biomasse MAGALDI peut être intégré dans les chaudières PCF existantes, avec un minimum d'impact mais s'adapte</a:t>
            </a:r>
          </a:p>
          <a:p>
            <a:r>
              <a:rPr lang="fr-FR" sz="1100" dirty="0"/>
              <a:t> également aux chaudières à </a:t>
            </a:r>
            <a:r>
              <a:rPr lang="fr-FR" sz="1100" dirty="0" err="1"/>
              <a:t>co</a:t>
            </a:r>
            <a:r>
              <a:rPr lang="fr-FR" sz="1100" dirty="0"/>
              <a:t>-combustion neuves.</a:t>
            </a:r>
          </a:p>
          <a:p>
            <a:endParaRPr lang="fr-FR" sz="1100" dirty="0"/>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63875"/>
            <a:ext cx="2308671" cy="244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15816" y="1772816"/>
            <a:ext cx="6048672" cy="1200329"/>
          </a:xfrm>
          <a:prstGeom prst="rect">
            <a:avLst/>
          </a:prstGeom>
        </p:spPr>
        <p:txBody>
          <a:bodyPr wrap="square">
            <a:spAutoFit/>
          </a:bodyPr>
          <a:lstStyle/>
          <a:p>
            <a:r>
              <a:rPr lang="fr-FR" b="1" cap="all" dirty="0"/>
              <a:t>CONCEPTION DE SYSTÈMES DE PRÉPARATION DE BIOMASSE MAGALDI:</a:t>
            </a:r>
          </a:p>
          <a:p>
            <a:r>
              <a:rPr lang="fr-FR" b="1" cap="all" dirty="0"/>
              <a:t>- ADAPTATION BIOMASSE AUX CENTRALES PCF</a:t>
            </a:r>
          </a:p>
          <a:p>
            <a:r>
              <a:rPr lang="fr-FR" b="1" cap="all" dirty="0"/>
              <a:t>- Conceptions d’INSTALLATIONS NEUVES CO - COMBUTION</a:t>
            </a:r>
          </a:p>
        </p:txBody>
      </p:sp>
      <p:sp>
        <p:nvSpPr>
          <p:cNvPr id="7" name="Rectangle 6"/>
          <p:cNvSpPr/>
          <p:nvPr/>
        </p:nvSpPr>
        <p:spPr>
          <a:xfrm>
            <a:off x="72000" y="72000"/>
            <a:ext cx="9000000" cy="6696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descr="logo magal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013" y="799010"/>
            <a:ext cx="2591195" cy="738667"/>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8172460" y="6491001"/>
            <a:ext cx="596830" cy="276999"/>
          </a:xfrm>
          <a:prstGeom prst="rect">
            <a:avLst/>
          </a:prstGeom>
          <a:noFill/>
        </p:spPr>
        <p:txBody>
          <a:bodyPr wrap="none" rtlCol="0">
            <a:spAutoFit/>
          </a:bodyPr>
          <a:lstStyle/>
          <a:p>
            <a:r>
              <a:rPr lang="fr-FR" sz="1200" dirty="0"/>
              <a:t>Page 6</a:t>
            </a:r>
          </a:p>
        </p:txBody>
      </p:sp>
      <p:sp>
        <p:nvSpPr>
          <p:cNvPr id="10" name="Ellipse 9"/>
          <p:cNvSpPr/>
          <p:nvPr/>
        </p:nvSpPr>
        <p:spPr>
          <a:xfrm>
            <a:off x="2987824" y="152186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a:t>
            </a:r>
          </a:p>
        </p:txBody>
      </p:sp>
      <p:pic>
        <p:nvPicPr>
          <p:cNvPr id="2" name="Image 1">
            <a:extLst>
              <a:ext uri="{FF2B5EF4-FFF2-40B4-BE49-F238E27FC236}">
                <a16:creationId xmlns:a16="http://schemas.microsoft.com/office/drawing/2014/main" id="{F2AFAEDF-0095-9F6B-B3AD-31094524B537}"/>
              </a:ext>
            </a:extLst>
          </p:cNvPr>
          <p:cNvPicPr>
            <a:picLocks noChangeAspect="1"/>
          </p:cNvPicPr>
          <p:nvPr/>
        </p:nvPicPr>
        <p:blipFill>
          <a:blip r:embed="rId4"/>
          <a:stretch>
            <a:fillRect/>
          </a:stretch>
        </p:blipFill>
        <p:spPr>
          <a:xfrm>
            <a:off x="6876256" y="406732"/>
            <a:ext cx="1442862" cy="784556"/>
          </a:xfrm>
          <a:prstGeom prst="rect">
            <a:avLst/>
          </a:prstGeom>
        </p:spPr>
      </p:pic>
    </p:spTree>
    <p:extLst>
      <p:ext uri="{BB962C8B-B14F-4D97-AF65-F5344CB8AC3E}">
        <p14:creationId xmlns:p14="http://schemas.microsoft.com/office/powerpoint/2010/main" val="344681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517232"/>
            <a:ext cx="8517770" cy="430887"/>
          </a:xfrm>
          <a:prstGeom prst="rect">
            <a:avLst/>
          </a:prstGeom>
        </p:spPr>
        <p:txBody>
          <a:bodyPr wrap="square">
            <a:spAutoFit/>
          </a:bodyPr>
          <a:lstStyle/>
          <a:p>
            <a:r>
              <a:rPr lang="fr-FR" sz="1100" dirty="0"/>
              <a:t>Pour voir une vidéo du convoyeur </a:t>
            </a:r>
            <a:r>
              <a:rPr lang="fr-FR" sz="1100" dirty="0" err="1"/>
              <a:t>Ecobelt</a:t>
            </a:r>
            <a:r>
              <a:rPr lang="fr-FR" sz="1100" dirty="0"/>
              <a:t>® WA  merci de cliquer sur le lien: </a:t>
            </a:r>
          </a:p>
          <a:p>
            <a:r>
              <a:rPr lang="fr-FR" sz="1100" b="1" u="sng" dirty="0">
                <a:solidFill>
                  <a:schemeClr val="tx2">
                    <a:lumMod val="75000"/>
                  </a:schemeClr>
                </a:solidFill>
              </a:rPr>
              <a:t>https://www.magaldi.com/en/products-solutions/mechanical-dust-proof-steel-belt-conveyor-for-handling-of-bulk-materia3</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2936407" cy="218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491880" y="999348"/>
            <a:ext cx="5653855" cy="1477328"/>
          </a:xfrm>
          <a:prstGeom prst="rect">
            <a:avLst/>
          </a:prstGeom>
          <a:noFill/>
        </p:spPr>
        <p:txBody>
          <a:bodyPr wrap="none" rtlCol="0">
            <a:spAutoFit/>
          </a:bodyPr>
          <a:lstStyle/>
          <a:p>
            <a:r>
              <a:rPr lang="fr-FR" b="1" dirty="0"/>
              <a:t>Convoyeur à bande mécanique en acier avec capotage</a:t>
            </a:r>
          </a:p>
          <a:p>
            <a:r>
              <a:rPr lang="fr-FR" b="1" dirty="0"/>
              <a:t>étanche à la poussière pour la manutention de matériaux</a:t>
            </a:r>
          </a:p>
          <a:p>
            <a:r>
              <a:rPr lang="fr-FR" b="1" dirty="0"/>
              <a:t>en vrac:</a:t>
            </a:r>
            <a:br>
              <a:rPr lang="fr-FR" b="1" dirty="0"/>
            </a:br>
            <a:r>
              <a:rPr lang="fr-FR" b="1" dirty="0"/>
              <a:t>LE MAGALDI ECOBELT</a:t>
            </a:r>
            <a:r>
              <a:rPr lang="fr-FR" b="1" baseline="30000" dirty="0"/>
              <a:t>®</a:t>
            </a:r>
            <a:endParaRPr lang="fr-FR" b="1" dirty="0"/>
          </a:p>
          <a:p>
            <a:endParaRPr lang="fr-FR" dirty="0"/>
          </a:p>
        </p:txBody>
      </p:sp>
      <p:sp>
        <p:nvSpPr>
          <p:cNvPr id="6" name="ZoneTexte 5"/>
          <p:cNvSpPr txBox="1"/>
          <p:nvPr/>
        </p:nvSpPr>
        <p:spPr>
          <a:xfrm>
            <a:off x="251520" y="2780928"/>
            <a:ext cx="8953092" cy="2292935"/>
          </a:xfrm>
          <a:prstGeom prst="rect">
            <a:avLst/>
          </a:prstGeom>
          <a:noFill/>
        </p:spPr>
        <p:txBody>
          <a:bodyPr wrap="none" rtlCol="0">
            <a:spAutoFit/>
          </a:bodyPr>
          <a:lstStyle/>
          <a:p>
            <a:r>
              <a:rPr lang="fr-FR" sz="1100" dirty="0"/>
              <a:t>Le </a:t>
            </a:r>
            <a:r>
              <a:rPr lang="fr-FR" sz="1100" dirty="0" err="1"/>
              <a:t>Magaldi</a:t>
            </a:r>
            <a:r>
              <a:rPr lang="fr-FR" sz="1100" dirty="0"/>
              <a:t> </a:t>
            </a:r>
            <a:r>
              <a:rPr lang="fr-FR" sz="1100" dirty="0" err="1"/>
              <a:t>Ecobelt</a:t>
            </a:r>
            <a:r>
              <a:rPr lang="fr-FR" sz="1100" dirty="0"/>
              <a:t>® est le convoyeur idéal pour la manutention de matériaux chauds, de produits chimiques agressifs et de produits lourds ou </a:t>
            </a:r>
          </a:p>
          <a:p>
            <a:r>
              <a:rPr lang="fr-FR" sz="1100" dirty="0"/>
              <a:t>tranchants, garantissant un fonctionnement sûr et respectueux de l'environnement.</a:t>
            </a:r>
            <a:br>
              <a:rPr lang="fr-FR" sz="1100" dirty="0"/>
            </a:br>
            <a:r>
              <a:rPr lang="fr-FR" sz="1100" dirty="0"/>
              <a:t>Le composant clé d'</a:t>
            </a:r>
            <a:r>
              <a:rPr lang="fr-FR" sz="1100" dirty="0" err="1"/>
              <a:t>Ecobelt</a:t>
            </a:r>
            <a:r>
              <a:rPr lang="fr-FR" sz="1100" dirty="0"/>
              <a:t>® est le </a:t>
            </a:r>
            <a:r>
              <a:rPr lang="fr-FR" sz="1100" b="1" dirty="0" err="1">
                <a:hlinkClick r:id="rId3" tooltip="Le convoyeur Magaldi Superbelt"/>
              </a:rPr>
              <a:t>Magaldi</a:t>
            </a:r>
            <a:r>
              <a:rPr lang="fr-FR" sz="1100" b="1" dirty="0">
                <a:hlinkClick r:id="rId3" tooltip="Le convoyeur Magaldi Superbelt"/>
              </a:rPr>
              <a:t> </a:t>
            </a:r>
            <a:r>
              <a:rPr lang="fr-FR" sz="1100" b="1" dirty="0" err="1">
                <a:hlinkClick r:id="rId3" tooltip="Le convoyeur Magaldi Superbelt"/>
              </a:rPr>
              <a:t>Superbelt</a:t>
            </a:r>
            <a:r>
              <a:rPr lang="fr-FR" sz="1100" b="1" dirty="0">
                <a:hlinkClick r:id="rId3" tooltip="Le convoyeur Magaldi Superbelt"/>
              </a:rPr>
              <a:t>®</a:t>
            </a:r>
            <a:r>
              <a:rPr lang="fr-FR" sz="1100" dirty="0">
                <a:hlinkClick r:id="rId3" tooltip="Le convoyeur Magaldi Superbelt"/>
              </a:rPr>
              <a:t> </a:t>
            </a:r>
            <a:r>
              <a:rPr lang="fr-FR" sz="1100" dirty="0"/>
              <a:t>conçu complètement enfermé dans un carter étanche en acier, adapté pour empêcher </a:t>
            </a:r>
          </a:p>
          <a:p>
            <a:r>
              <a:rPr lang="fr-FR" sz="1100" dirty="0"/>
              <a:t>la dispersion de la poussière dans l'environnement. Un simple dispositif mécanique autonettoyant élimine les résidus fins du fond du boîtier.</a:t>
            </a:r>
            <a:br>
              <a:rPr lang="fr-FR" sz="1100" dirty="0"/>
            </a:br>
            <a:r>
              <a:rPr lang="fr-FR" sz="1100" dirty="0"/>
              <a:t>Le </a:t>
            </a:r>
            <a:r>
              <a:rPr lang="fr-FR" sz="1100" dirty="0" err="1"/>
              <a:t>Magaldi</a:t>
            </a:r>
            <a:r>
              <a:rPr lang="fr-FR" sz="1100" dirty="0"/>
              <a:t> O-</a:t>
            </a:r>
            <a:r>
              <a:rPr lang="fr-FR" sz="1100" dirty="0" err="1"/>
              <a:t>chain</a:t>
            </a:r>
            <a:r>
              <a:rPr lang="fr-FR" sz="1100" dirty="0"/>
              <a:t>® est un convoyeur à chaîne enfermé dans un carter indépendant, adapté autour de la section de queue </a:t>
            </a:r>
            <a:r>
              <a:rPr lang="fr-FR" sz="1100" dirty="0" err="1"/>
              <a:t>Ecobelt</a:t>
            </a:r>
            <a:r>
              <a:rPr lang="fr-FR" sz="1100" dirty="0"/>
              <a:t>®. </a:t>
            </a:r>
          </a:p>
          <a:p>
            <a:r>
              <a:rPr lang="fr-FR" sz="1100" dirty="0"/>
              <a:t>Sa fonction est de recevoir les résidus fins, évacués du fond de l'</a:t>
            </a:r>
            <a:r>
              <a:rPr lang="fr-FR" sz="1100" dirty="0" err="1"/>
              <a:t>Ecobelt</a:t>
            </a:r>
            <a:r>
              <a:rPr lang="fr-FR" sz="1100" dirty="0"/>
              <a:t>® par le dispositif autonettoyant, et de les recharger sur le </a:t>
            </a:r>
            <a:r>
              <a:rPr lang="fr-FR" sz="1100" dirty="0" err="1"/>
              <a:t>Magaldi</a:t>
            </a:r>
            <a:r>
              <a:rPr lang="fr-FR" sz="1100" dirty="0"/>
              <a:t> </a:t>
            </a:r>
            <a:r>
              <a:rPr lang="fr-FR" sz="1100" dirty="0" err="1"/>
              <a:t>Superbelt</a:t>
            </a:r>
            <a:r>
              <a:rPr lang="fr-FR" sz="1100" dirty="0"/>
              <a:t>® .</a:t>
            </a:r>
            <a:br>
              <a:rPr lang="fr-FR" sz="1100" dirty="0"/>
            </a:br>
            <a:r>
              <a:rPr lang="fr-FR" sz="1100" dirty="0"/>
              <a:t>Le </a:t>
            </a:r>
            <a:r>
              <a:rPr lang="fr-FR" sz="1100" dirty="0" err="1"/>
              <a:t>Magaldi</a:t>
            </a:r>
            <a:r>
              <a:rPr lang="fr-FR" sz="1100" dirty="0"/>
              <a:t> </a:t>
            </a:r>
            <a:r>
              <a:rPr lang="fr-FR" sz="1100" dirty="0" err="1"/>
              <a:t>Superbelt</a:t>
            </a:r>
            <a:r>
              <a:rPr lang="fr-FR" sz="1100" dirty="0"/>
              <a:t>®, dont la bande en acier est utilisée avec succès pour transporter des matériaux difficiles dans les industries nécessitant  de grandes</a:t>
            </a:r>
          </a:p>
          <a:p>
            <a:r>
              <a:rPr lang="fr-FR" sz="1100" dirty="0"/>
              <a:t>Performances et de la fiabilité est </a:t>
            </a:r>
          </a:p>
          <a:p>
            <a:r>
              <a:rPr lang="fr-FR" sz="1100" dirty="0"/>
              <a:t>essentielle, surmonte les problèmes fréquents rencontrés par les convoyeurs conventionnels, tels que les convoyeurs à bande en caoutchouc, </a:t>
            </a:r>
          </a:p>
          <a:p>
            <a:r>
              <a:rPr lang="fr-FR" sz="1100" dirty="0"/>
              <a:t>à chaîne et à plaques d'acier. Les pannes soudaines ou la nécessité de réparer les convoyeurs conventionnels peuvent souvent entraîner des pertes </a:t>
            </a:r>
          </a:p>
          <a:p>
            <a:r>
              <a:rPr lang="fr-FR" sz="1100" dirty="0"/>
              <a:t>de production ou des coûts d'exploitation et de maintenance élevés.</a:t>
            </a:r>
            <a:br>
              <a:rPr lang="fr-FR" sz="1100" dirty="0"/>
            </a:br>
            <a:r>
              <a:rPr lang="fr-FR" sz="1100" dirty="0"/>
              <a:t>Des solutions techniques sur mesure sont étudiées par le Bureau d’Etudes MAGALDI en fonction des désidératas et besoins des Clients  ainsi que </a:t>
            </a:r>
          </a:p>
          <a:p>
            <a:r>
              <a:rPr lang="fr-FR" sz="1100" dirty="0"/>
              <a:t>ainsi que des tests expérimentaux réalisés dans son centre d'essais pour tous les types de matériaux à transporter. </a:t>
            </a:r>
          </a:p>
        </p:txBody>
      </p:sp>
      <p:sp>
        <p:nvSpPr>
          <p:cNvPr id="9" name="Rectangle 8"/>
          <p:cNvSpPr/>
          <p:nvPr/>
        </p:nvSpPr>
        <p:spPr>
          <a:xfrm>
            <a:off x="72000" y="72000"/>
            <a:ext cx="9000000" cy="6696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descr="logo magal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115" y="440627"/>
            <a:ext cx="1584176" cy="451598"/>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8172460" y="6392361"/>
            <a:ext cx="596830" cy="276999"/>
          </a:xfrm>
          <a:prstGeom prst="rect">
            <a:avLst/>
          </a:prstGeom>
          <a:noFill/>
        </p:spPr>
        <p:txBody>
          <a:bodyPr wrap="none" rtlCol="0">
            <a:spAutoFit/>
          </a:bodyPr>
          <a:lstStyle/>
          <a:p>
            <a:r>
              <a:rPr lang="fr-FR" sz="1200" dirty="0"/>
              <a:t>Page 7</a:t>
            </a:r>
          </a:p>
        </p:txBody>
      </p:sp>
      <p:sp>
        <p:nvSpPr>
          <p:cNvPr id="12" name="Ellipse 11"/>
          <p:cNvSpPr/>
          <p:nvPr/>
        </p:nvSpPr>
        <p:spPr>
          <a:xfrm>
            <a:off x="3563888" y="783348"/>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p:txBody>
      </p:sp>
      <p:pic>
        <p:nvPicPr>
          <p:cNvPr id="13"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29253">
            <a:off x="7634310" y="5831073"/>
            <a:ext cx="297962" cy="297962"/>
          </a:xfrm>
          <a:prstGeom prst="rect">
            <a:avLst/>
          </a:prstGeom>
        </p:spPr>
      </p:pic>
      <p:pic>
        <p:nvPicPr>
          <p:cNvPr id="2" name="Image 1">
            <a:extLst>
              <a:ext uri="{FF2B5EF4-FFF2-40B4-BE49-F238E27FC236}">
                <a16:creationId xmlns:a16="http://schemas.microsoft.com/office/drawing/2014/main" id="{DA31D576-F9A6-A7FC-308E-889F5281BD37}"/>
              </a:ext>
            </a:extLst>
          </p:cNvPr>
          <p:cNvPicPr>
            <a:picLocks noChangeAspect="1"/>
          </p:cNvPicPr>
          <p:nvPr/>
        </p:nvPicPr>
        <p:blipFill>
          <a:blip r:embed="rId6"/>
          <a:stretch>
            <a:fillRect/>
          </a:stretch>
        </p:blipFill>
        <p:spPr>
          <a:xfrm>
            <a:off x="7461851" y="341771"/>
            <a:ext cx="1027929" cy="558937"/>
          </a:xfrm>
          <a:prstGeom prst="rect">
            <a:avLst/>
          </a:prstGeom>
        </p:spPr>
      </p:pic>
    </p:spTree>
    <p:extLst>
      <p:ext uri="{BB962C8B-B14F-4D97-AF65-F5344CB8AC3E}">
        <p14:creationId xmlns:p14="http://schemas.microsoft.com/office/powerpoint/2010/main" val="252096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0" y="72000"/>
            <a:ext cx="9000000" cy="6696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96078"/>
            <a:ext cx="3143812" cy="137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9521" y="1657233"/>
            <a:ext cx="2252851" cy="125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180" y="3405771"/>
            <a:ext cx="2946384" cy="200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789" y="2972988"/>
            <a:ext cx="2738216" cy="151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01446" y="684756"/>
            <a:ext cx="8870553" cy="892552"/>
          </a:xfrm>
          <a:prstGeom prst="rect">
            <a:avLst/>
          </a:prstGeom>
          <a:noFill/>
        </p:spPr>
        <p:txBody>
          <a:bodyPr wrap="square" rtlCol="0">
            <a:spAutoFit/>
          </a:bodyPr>
          <a:lstStyle/>
          <a:p>
            <a:r>
              <a:rPr lang="fr-FR" sz="1600" b="1" dirty="0"/>
              <a:t>Convoyeur à bande mécanique en acier étanche à la poussière pour le convoyage de matériaux en vrac</a:t>
            </a:r>
            <a:br>
              <a:rPr lang="fr-FR" sz="1600" b="1" dirty="0"/>
            </a:br>
            <a:r>
              <a:rPr lang="fr-FR" b="1" baseline="30000" dirty="0"/>
              <a:t>ECOBELT®</a:t>
            </a:r>
            <a:endParaRPr lang="fr-FR" b="1" dirty="0"/>
          </a:p>
          <a:p>
            <a:endParaRPr lang="fr-FR" dirty="0"/>
          </a:p>
        </p:txBody>
      </p:sp>
      <p:sp>
        <p:nvSpPr>
          <p:cNvPr id="12" name="Rectangle 11"/>
          <p:cNvSpPr/>
          <p:nvPr/>
        </p:nvSpPr>
        <p:spPr>
          <a:xfrm>
            <a:off x="5117441" y="3424869"/>
            <a:ext cx="3648124" cy="309233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dirty="0">
              <a:solidFill>
                <a:schemeClr val="tx1"/>
              </a:solidFill>
            </a:endParaRPr>
          </a:p>
        </p:txBody>
      </p:sp>
      <p:sp>
        <p:nvSpPr>
          <p:cNvPr id="13" name="Rectangle 12"/>
          <p:cNvSpPr/>
          <p:nvPr/>
        </p:nvSpPr>
        <p:spPr>
          <a:xfrm>
            <a:off x="4317072" y="1361842"/>
            <a:ext cx="2357747" cy="184538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dirty="0">
              <a:solidFill>
                <a:schemeClr val="tx1"/>
              </a:solidFill>
            </a:endParaRPr>
          </a:p>
        </p:txBody>
      </p:sp>
      <p:sp>
        <p:nvSpPr>
          <p:cNvPr id="7" name="ZoneTexte 6"/>
          <p:cNvSpPr txBox="1"/>
          <p:nvPr/>
        </p:nvSpPr>
        <p:spPr>
          <a:xfrm>
            <a:off x="5148064" y="5427262"/>
            <a:ext cx="3717684" cy="938719"/>
          </a:xfrm>
          <a:prstGeom prst="rect">
            <a:avLst/>
          </a:prstGeom>
          <a:noFill/>
        </p:spPr>
        <p:txBody>
          <a:bodyPr wrap="none" rtlCol="0">
            <a:spAutoFit/>
          </a:bodyPr>
          <a:lstStyle/>
          <a:p>
            <a:r>
              <a:rPr lang="fr-FR" sz="1100" dirty="0"/>
              <a:t>Le </a:t>
            </a:r>
            <a:r>
              <a:rPr lang="fr-FR" sz="1100" dirty="0" err="1"/>
              <a:t>Magaldi</a:t>
            </a:r>
            <a:r>
              <a:rPr lang="fr-FR" sz="1100" dirty="0"/>
              <a:t> O-</a:t>
            </a:r>
            <a:r>
              <a:rPr lang="fr-FR" sz="1100" dirty="0" err="1"/>
              <a:t>chain</a:t>
            </a:r>
            <a:r>
              <a:rPr lang="fr-FR" sz="1100" dirty="0"/>
              <a:t>® est un convoyeur  à chaîne enfermé </a:t>
            </a:r>
          </a:p>
          <a:p>
            <a:r>
              <a:rPr lang="fr-FR" sz="1100" dirty="0"/>
              <a:t>dans un carter indépendant, adapté autour de la section de </a:t>
            </a:r>
          </a:p>
          <a:p>
            <a:r>
              <a:rPr lang="fr-FR" sz="1100" dirty="0"/>
              <a:t>queue </a:t>
            </a:r>
            <a:r>
              <a:rPr lang="fr-FR" sz="1100" dirty="0" err="1"/>
              <a:t>Ecobelt</a:t>
            </a:r>
            <a:r>
              <a:rPr lang="fr-FR" sz="1100" dirty="0"/>
              <a:t>®. Sa fonction est de recevoir les résidus fins, </a:t>
            </a:r>
          </a:p>
          <a:p>
            <a:r>
              <a:rPr lang="fr-FR" sz="1100" dirty="0"/>
              <a:t>évacués du fond de l'</a:t>
            </a:r>
            <a:r>
              <a:rPr lang="fr-FR" sz="1100" dirty="0" err="1"/>
              <a:t>Ecobelt</a:t>
            </a:r>
            <a:r>
              <a:rPr lang="fr-FR" sz="1100" dirty="0"/>
              <a:t>® par le dispositif autonettoyant, </a:t>
            </a:r>
          </a:p>
          <a:p>
            <a:r>
              <a:rPr lang="fr-FR" sz="1100" dirty="0"/>
              <a:t>et de les recharger sur le </a:t>
            </a:r>
            <a:r>
              <a:rPr lang="fr-FR" sz="1100" dirty="0" err="1"/>
              <a:t>Magaldi</a:t>
            </a:r>
            <a:r>
              <a:rPr lang="fr-FR" sz="1100" dirty="0"/>
              <a:t> </a:t>
            </a:r>
            <a:r>
              <a:rPr lang="fr-FR" sz="1100" dirty="0" err="1"/>
              <a:t>Superbelt</a:t>
            </a:r>
            <a:r>
              <a:rPr lang="fr-FR" sz="1100" dirty="0"/>
              <a:t>® .</a:t>
            </a:r>
          </a:p>
        </p:txBody>
      </p:sp>
      <p:sp>
        <p:nvSpPr>
          <p:cNvPr id="15" name="Rectangle 14"/>
          <p:cNvSpPr/>
          <p:nvPr/>
        </p:nvSpPr>
        <p:spPr>
          <a:xfrm>
            <a:off x="467544" y="1596078"/>
            <a:ext cx="3744416" cy="449721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b="1" dirty="0">
              <a:solidFill>
                <a:schemeClr val="tx1"/>
              </a:solidFill>
              <a:hlinkClick r:id="rId6"/>
            </a:endParaRPr>
          </a:p>
          <a:p>
            <a:endParaRPr lang="fr-FR" sz="1100" dirty="0">
              <a:solidFill>
                <a:schemeClr val="tx1"/>
              </a:solidFill>
            </a:endParaRPr>
          </a:p>
        </p:txBody>
      </p:sp>
      <p:sp>
        <p:nvSpPr>
          <p:cNvPr id="10" name="ZoneTexte 9"/>
          <p:cNvSpPr txBox="1"/>
          <p:nvPr/>
        </p:nvSpPr>
        <p:spPr>
          <a:xfrm>
            <a:off x="494606" y="4704890"/>
            <a:ext cx="3757760" cy="1215717"/>
          </a:xfrm>
          <a:prstGeom prst="rect">
            <a:avLst/>
          </a:prstGeom>
          <a:noFill/>
        </p:spPr>
        <p:txBody>
          <a:bodyPr wrap="none" rtlCol="0">
            <a:spAutoFit/>
          </a:bodyPr>
          <a:lstStyle/>
          <a:p>
            <a:r>
              <a:rPr lang="fr-FR" sz="1100" dirty="0"/>
              <a:t>Le composant clé d'</a:t>
            </a:r>
            <a:r>
              <a:rPr lang="fr-FR" sz="1100" dirty="0" err="1"/>
              <a:t>Ecobelt</a:t>
            </a:r>
            <a:r>
              <a:rPr lang="fr-FR" sz="1100" dirty="0"/>
              <a:t>® est le </a:t>
            </a:r>
            <a:r>
              <a:rPr lang="fr-FR" sz="1100" b="1" dirty="0" err="1">
                <a:hlinkClick r:id="rId7" tooltip="Le convoyeur Magaldi Superbelt"/>
              </a:rPr>
              <a:t>Magaldi</a:t>
            </a:r>
            <a:r>
              <a:rPr lang="fr-FR" sz="1100" b="1" dirty="0">
                <a:hlinkClick r:id="rId7" tooltip="Le convoyeur Magaldi Superbelt"/>
              </a:rPr>
              <a:t> </a:t>
            </a:r>
            <a:r>
              <a:rPr lang="fr-FR" sz="1100" b="1" dirty="0" err="1">
                <a:hlinkClick r:id="rId7" tooltip="Le convoyeur Magaldi Superbelt"/>
              </a:rPr>
              <a:t>Superbelt</a:t>
            </a:r>
            <a:r>
              <a:rPr lang="fr-FR" sz="1100" b="1" dirty="0">
                <a:hlinkClick r:id="rId7" tooltip="Le convoyeur Magaldi Superbelt"/>
              </a:rPr>
              <a:t>®</a:t>
            </a:r>
            <a:r>
              <a:rPr lang="fr-FR" sz="1100" dirty="0">
                <a:hlinkClick r:id="rId7" tooltip="Le convoyeur Magaldi Superbelt"/>
              </a:rPr>
              <a:t> </a:t>
            </a:r>
            <a:r>
              <a:rPr lang="fr-FR" sz="1100" dirty="0"/>
              <a:t>conçu </a:t>
            </a:r>
          </a:p>
          <a:p>
            <a:r>
              <a:rPr lang="fr-FR" sz="1100" dirty="0"/>
              <a:t>complètement enfermé dans un boîtier en acier, adapté pour </a:t>
            </a:r>
          </a:p>
          <a:p>
            <a:r>
              <a:rPr lang="fr-FR" sz="1100" dirty="0"/>
              <a:t>empêcher la dispersion de la poussière dans l'environnement. </a:t>
            </a:r>
          </a:p>
          <a:p>
            <a:r>
              <a:rPr lang="fr-FR" sz="1100" dirty="0"/>
              <a:t>Un simple dispositif mécanique autonettoyant élimine les </a:t>
            </a:r>
          </a:p>
          <a:p>
            <a:r>
              <a:rPr lang="fr-FR" sz="1100" dirty="0"/>
              <a:t>résidus fins du fond du boîtier.</a:t>
            </a:r>
            <a:br>
              <a:rPr lang="fr-FR" dirty="0"/>
            </a:br>
            <a:endParaRPr lang="fr-FR" dirty="0"/>
          </a:p>
        </p:txBody>
      </p:sp>
      <p:sp>
        <p:nvSpPr>
          <p:cNvPr id="14" name="ZoneTexte 13"/>
          <p:cNvSpPr txBox="1"/>
          <p:nvPr/>
        </p:nvSpPr>
        <p:spPr>
          <a:xfrm>
            <a:off x="8268918" y="6491001"/>
            <a:ext cx="596830" cy="276999"/>
          </a:xfrm>
          <a:prstGeom prst="rect">
            <a:avLst/>
          </a:prstGeom>
          <a:noFill/>
        </p:spPr>
        <p:txBody>
          <a:bodyPr wrap="none" rtlCol="0">
            <a:spAutoFit/>
          </a:bodyPr>
          <a:lstStyle/>
          <a:p>
            <a:r>
              <a:rPr lang="fr-FR" sz="1200" dirty="0"/>
              <a:t>Page 8</a:t>
            </a:r>
          </a:p>
        </p:txBody>
      </p:sp>
      <p:sp>
        <p:nvSpPr>
          <p:cNvPr id="16" name="Ellipse 15"/>
          <p:cNvSpPr/>
          <p:nvPr/>
        </p:nvSpPr>
        <p:spPr>
          <a:xfrm>
            <a:off x="359544" y="43606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p:txBody>
      </p:sp>
      <p:sp>
        <p:nvSpPr>
          <p:cNvPr id="2" name="ZoneTexte 1"/>
          <p:cNvSpPr txBox="1"/>
          <p:nvPr/>
        </p:nvSpPr>
        <p:spPr>
          <a:xfrm>
            <a:off x="736825" y="359396"/>
            <a:ext cx="796115" cy="369332"/>
          </a:xfrm>
          <a:prstGeom prst="rect">
            <a:avLst/>
          </a:prstGeom>
          <a:noFill/>
        </p:spPr>
        <p:txBody>
          <a:bodyPr wrap="none" rtlCol="0">
            <a:spAutoFit/>
          </a:bodyPr>
          <a:lstStyle/>
          <a:p>
            <a:r>
              <a:rPr lang="fr-FR" dirty="0"/>
              <a:t>(Suite)</a:t>
            </a:r>
          </a:p>
        </p:txBody>
      </p:sp>
      <p:pic>
        <p:nvPicPr>
          <p:cNvPr id="3" name="Image 2">
            <a:extLst>
              <a:ext uri="{FF2B5EF4-FFF2-40B4-BE49-F238E27FC236}">
                <a16:creationId xmlns:a16="http://schemas.microsoft.com/office/drawing/2014/main" id="{6422D122-CC10-D017-458C-CD6051633331}"/>
              </a:ext>
            </a:extLst>
          </p:cNvPr>
          <p:cNvPicPr>
            <a:picLocks noChangeAspect="1"/>
          </p:cNvPicPr>
          <p:nvPr/>
        </p:nvPicPr>
        <p:blipFill>
          <a:blip r:embed="rId8"/>
          <a:stretch>
            <a:fillRect/>
          </a:stretch>
        </p:blipFill>
        <p:spPr>
          <a:xfrm>
            <a:off x="2887555" y="5681843"/>
            <a:ext cx="1691680" cy="919851"/>
          </a:xfrm>
          <a:prstGeom prst="rect">
            <a:avLst/>
          </a:prstGeom>
        </p:spPr>
      </p:pic>
      <p:pic>
        <p:nvPicPr>
          <p:cNvPr id="5" name="Picture 2" descr="logo magald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1787" y="1171121"/>
            <a:ext cx="2349548" cy="66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9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6544" y="3945834"/>
            <a:ext cx="9000000" cy="1872209"/>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304989">
            <a:off x="1898292" y="2540400"/>
            <a:ext cx="297962" cy="297962"/>
          </a:xfrm>
          <a:prstGeom prst="rect">
            <a:avLst/>
          </a:prstGeom>
        </p:spPr>
      </p:pic>
      <p:sp>
        <p:nvSpPr>
          <p:cNvPr id="4" name="Rectangle 3"/>
          <p:cNvSpPr/>
          <p:nvPr/>
        </p:nvSpPr>
        <p:spPr>
          <a:xfrm>
            <a:off x="72000" y="72000"/>
            <a:ext cx="9000000" cy="6696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90366" y="3631392"/>
            <a:ext cx="8568952" cy="2369880"/>
          </a:xfrm>
          <a:prstGeom prst="rect">
            <a:avLst/>
          </a:prstGeom>
        </p:spPr>
        <p:txBody>
          <a:bodyPr wrap="square">
            <a:spAutoFit/>
          </a:bodyPr>
          <a:lstStyle/>
          <a:p>
            <a:endParaRPr lang="fr-FR" sz="1100" dirty="0"/>
          </a:p>
          <a:p>
            <a:endParaRPr lang="fr-FR" sz="1100" dirty="0"/>
          </a:p>
          <a:p>
            <a:r>
              <a:rPr lang="fr-FR" b="1" dirty="0"/>
              <a:t>MAGALDI conçoit et fournit des bandes transporteuses en acier pour le transport fiable de matériaux extrêmement chauds, poussiéreux, tranchants, abrasifs, contenant également des fines ou des grumeaux, sur de longues distances et avec de fortes inclinaisons. Les applications  typiques dans l'industrie sidérurgique sont : le transport DRI à chaud, le transport de frittage à chaud, la manutention de ferraille et le chargement des fours..</a:t>
            </a:r>
          </a:p>
          <a:p>
            <a:endParaRPr lang="fr-FR" dirty="0"/>
          </a:p>
        </p:txBody>
      </p:sp>
      <p:sp>
        <p:nvSpPr>
          <p:cNvPr id="7" name="Rectangle 6"/>
          <p:cNvSpPr/>
          <p:nvPr/>
        </p:nvSpPr>
        <p:spPr>
          <a:xfrm>
            <a:off x="432000" y="210263"/>
            <a:ext cx="6325771" cy="646331"/>
          </a:xfrm>
          <a:prstGeom prst="rect">
            <a:avLst/>
          </a:prstGeom>
        </p:spPr>
        <p:txBody>
          <a:bodyPr wrap="none">
            <a:spAutoFit/>
          </a:bodyPr>
          <a:lstStyle/>
          <a:p>
            <a:r>
              <a:rPr lang="fr-FR" sz="3600" b="1" dirty="0"/>
              <a:t>3.Acierie: </a:t>
            </a:r>
            <a:r>
              <a:rPr lang="fr-FR" sz="2800" b="1" dirty="0"/>
              <a:t>La technologie SUPERBELT</a:t>
            </a:r>
            <a:r>
              <a:rPr lang="fr-FR" sz="2800" b="1" cap="all" dirty="0"/>
              <a:t> ®</a:t>
            </a:r>
            <a:r>
              <a:rPr lang="fr-FR" sz="2800" b="1"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64" y="924452"/>
            <a:ext cx="7668000" cy="153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60000" y="897870"/>
            <a:ext cx="1872000" cy="303518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11" name="Rectangle 10"/>
          <p:cNvSpPr/>
          <p:nvPr/>
        </p:nvSpPr>
        <p:spPr>
          <a:xfrm>
            <a:off x="2304000" y="894984"/>
            <a:ext cx="1908000" cy="303807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12" name="Rectangle 11"/>
          <p:cNvSpPr/>
          <p:nvPr/>
        </p:nvSpPr>
        <p:spPr>
          <a:xfrm>
            <a:off x="4248000" y="894986"/>
            <a:ext cx="1908000" cy="30380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13" name="Rectangle 12"/>
          <p:cNvSpPr/>
          <p:nvPr/>
        </p:nvSpPr>
        <p:spPr>
          <a:xfrm>
            <a:off x="6192000" y="894984"/>
            <a:ext cx="1908000" cy="303807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sp>
        <p:nvSpPr>
          <p:cNvPr id="14" name="ZoneTexte 13"/>
          <p:cNvSpPr txBox="1"/>
          <p:nvPr/>
        </p:nvSpPr>
        <p:spPr>
          <a:xfrm>
            <a:off x="432000" y="2448000"/>
            <a:ext cx="1726755" cy="1615827"/>
          </a:xfrm>
          <a:prstGeom prst="rect">
            <a:avLst/>
          </a:prstGeom>
          <a:noFill/>
        </p:spPr>
        <p:txBody>
          <a:bodyPr wrap="none" rtlCol="0">
            <a:spAutoFit/>
          </a:bodyPr>
          <a:lstStyle/>
          <a:p>
            <a:r>
              <a:rPr lang="fr-FR" sz="1100" b="1" dirty="0">
                <a:hlinkClick r:id="rId5"/>
              </a:rPr>
              <a:t>Convoyage de ferrailles</a:t>
            </a:r>
          </a:p>
          <a:p>
            <a:r>
              <a:rPr lang="fr-FR" sz="1100" b="1" dirty="0">
                <a:hlinkClick r:id="rId5"/>
              </a:rPr>
              <a:t>lourdes</a:t>
            </a:r>
            <a:endParaRPr lang="fr-FR" sz="1100" b="1" dirty="0"/>
          </a:p>
          <a:p>
            <a:r>
              <a:rPr lang="fr-FR" sz="1100" b="1" cap="all" dirty="0"/>
              <a:t>MAGALDI SUPERBELT® HD</a:t>
            </a:r>
          </a:p>
          <a:p>
            <a:r>
              <a:rPr lang="fr-FR" sz="1100" dirty="0"/>
              <a:t>Un convoyeur à bande en </a:t>
            </a:r>
          </a:p>
          <a:p>
            <a:r>
              <a:rPr lang="fr-FR" sz="1100" dirty="0"/>
              <a:t>acier </a:t>
            </a:r>
            <a:r>
              <a:rPr lang="fr-FR" sz="1100" dirty="0" err="1"/>
              <a:t>Magaldi</a:t>
            </a:r>
            <a:r>
              <a:rPr lang="fr-FR" sz="1100" dirty="0"/>
              <a:t>  </a:t>
            </a:r>
            <a:r>
              <a:rPr lang="fr-FR" sz="1100" dirty="0" err="1"/>
              <a:t>Superbelt</a:t>
            </a:r>
            <a:r>
              <a:rPr lang="fr-FR" sz="1100" dirty="0"/>
              <a:t>® </a:t>
            </a:r>
          </a:p>
          <a:p>
            <a:r>
              <a:rPr lang="fr-FR" sz="1100" dirty="0"/>
              <a:t>conçu pour résister aux </a:t>
            </a:r>
          </a:p>
          <a:p>
            <a:r>
              <a:rPr lang="fr-FR" sz="1100" dirty="0"/>
              <a:t>impacts et aux chocs </a:t>
            </a:r>
          </a:p>
          <a:p>
            <a:r>
              <a:rPr lang="fr-FR" sz="1100" dirty="0"/>
              <a:t>importants.</a:t>
            </a:r>
          </a:p>
          <a:p>
            <a:endParaRPr lang="fr-FR" sz="1100" dirty="0"/>
          </a:p>
        </p:txBody>
      </p:sp>
      <p:sp>
        <p:nvSpPr>
          <p:cNvPr id="16" name="ZoneTexte 15"/>
          <p:cNvSpPr txBox="1"/>
          <p:nvPr/>
        </p:nvSpPr>
        <p:spPr>
          <a:xfrm>
            <a:off x="2268000" y="2448000"/>
            <a:ext cx="2229280" cy="1615827"/>
          </a:xfrm>
          <a:prstGeom prst="rect">
            <a:avLst/>
          </a:prstGeom>
          <a:noFill/>
        </p:spPr>
        <p:txBody>
          <a:bodyPr wrap="square" rtlCol="0">
            <a:spAutoFit/>
          </a:bodyPr>
          <a:lstStyle/>
          <a:p>
            <a:r>
              <a:rPr lang="fr-FR" sz="1100" b="1" dirty="0">
                <a:hlinkClick r:id="rId6"/>
              </a:rPr>
              <a:t>Convoyage de la ferraille </a:t>
            </a:r>
          </a:p>
          <a:p>
            <a:r>
              <a:rPr lang="fr-FR" sz="1100" b="1" dirty="0">
                <a:hlinkClick r:id="rId6"/>
              </a:rPr>
              <a:t>depuis la machine </a:t>
            </a:r>
          </a:p>
          <a:p>
            <a:r>
              <a:rPr lang="fr-FR" sz="1100" b="1" dirty="0">
                <a:hlinkClick r:id="rId6"/>
              </a:rPr>
              <a:t>de découpe</a:t>
            </a:r>
            <a:endParaRPr lang="fr-FR" sz="1100" b="1" dirty="0"/>
          </a:p>
          <a:p>
            <a:r>
              <a:rPr lang="fr-FR" sz="1100" b="1" cap="all" dirty="0"/>
              <a:t>MAGALDI SUPERBELT®</a:t>
            </a:r>
          </a:p>
          <a:p>
            <a:r>
              <a:rPr lang="fr-FR" sz="1100" dirty="0"/>
              <a:t>Un convoyeur à bande en </a:t>
            </a:r>
          </a:p>
          <a:p>
            <a:r>
              <a:rPr lang="fr-FR" sz="1100" dirty="0"/>
              <a:t>acier très fiable conçu pour </a:t>
            </a:r>
          </a:p>
          <a:p>
            <a:r>
              <a:rPr lang="fr-FR" sz="1100" dirty="0"/>
              <a:t>résister aux chocs violents, </a:t>
            </a:r>
          </a:p>
          <a:p>
            <a:r>
              <a:rPr lang="fr-FR" sz="1100" dirty="0"/>
              <a:t>aux charges de choc et à l'usure.</a:t>
            </a:r>
          </a:p>
          <a:p>
            <a:endParaRPr lang="fr-FR" sz="1100" dirty="0"/>
          </a:p>
        </p:txBody>
      </p:sp>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29253">
            <a:off x="3617259" y="2657870"/>
            <a:ext cx="297962" cy="297962"/>
          </a:xfrm>
          <a:prstGeom prst="rect">
            <a:avLst/>
          </a:prstGeom>
        </p:spPr>
      </p:pic>
      <p:sp>
        <p:nvSpPr>
          <p:cNvPr id="18" name="ZoneTexte 17"/>
          <p:cNvSpPr txBox="1"/>
          <p:nvPr/>
        </p:nvSpPr>
        <p:spPr>
          <a:xfrm>
            <a:off x="4212000" y="2435221"/>
            <a:ext cx="2229280" cy="1446550"/>
          </a:xfrm>
          <a:prstGeom prst="rect">
            <a:avLst/>
          </a:prstGeom>
          <a:noFill/>
        </p:spPr>
        <p:txBody>
          <a:bodyPr wrap="square" rtlCol="0">
            <a:spAutoFit/>
          </a:bodyPr>
          <a:lstStyle/>
          <a:p>
            <a:r>
              <a:rPr lang="fr-FR" sz="1100" b="1" dirty="0">
                <a:hlinkClick r:id="rId7"/>
              </a:rPr>
              <a:t>Transport de balances </a:t>
            </a:r>
          </a:p>
          <a:p>
            <a:r>
              <a:rPr lang="fr-FR" sz="1100" b="1" dirty="0">
                <a:hlinkClick r:id="rId7"/>
              </a:rPr>
              <a:t>à chaud</a:t>
            </a:r>
            <a:endParaRPr lang="fr-FR" sz="1100" b="1" dirty="0"/>
          </a:p>
          <a:p>
            <a:r>
              <a:rPr lang="fr-FR" sz="1100" b="1" cap="all" dirty="0"/>
              <a:t>MAGALDI SUPERBELT®</a:t>
            </a:r>
          </a:p>
          <a:p>
            <a:r>
              <a:rPr lang="fr-FR" sz="1100" dirty="0"/>
              <a:t>Un convoyeur à bande en acier</a:t>
            </a:r>
          </a:p>
          <a:p>
            <a:r>
              <a:rPr lang="fr-FR" sz="1100" dirty="0"/>
              <a:t>très fiable conçu pour résister </a:t>
            </a:r>
          </a:p>
          <a:p>
            <a:r>
              <a:rPr lang="fr-FR" sz="1100" dirty="0"/>
              <a:t>aux chocs violents, aux charges </a:t>
            </a:r>
          </a:p>
          <a:p>
            <a:r>
              <a:rPr lang="fr-FR" sz="1100" dirty="0"/>
              <a:t>de choc et à l'usure.</a:t>
            </a:r>
          </a:p>
          <a:p>
            <a:endParaRPr lang="fr-FR" sz="1100" dirty="0"/>
          </a:p>
        </p:txBody>
      </p:sp>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29253">
            <a:off x="5621317" y="2546584"/>
            <a:ext cx="297962" cy="297962"/>
          </a:xfrm>
          <a:prstGeom prst="rect">
            <a:avLst/>
          </a:prstGeom>
        </p:spPr>
      </p:pic>
      <p:sp>
        <p:nvSpPr>
          <p:cNvPr id="20" name="ZoneTexte 19"/>
          <p:cNvSpPr txBox="1"/>
          <p:nvPr/>
        </p:nvSpPr>
        <p:spPr>
          <a:xfrm>
            <a:off x="6156000" y="2480150"/>
            <a:ext cx="2229280" cy="1446550"/>
          </a:xfrm>
          <a:prstGeom prst="rect">
            <a:avLst/>
          </a:prstGeom>
          <a:noFill/>
        </p:spPr>
        <p:txBody>
          <a:bodyPr wrap="square" rtlCol="0">
            <a:spAutoFit/>
          </a:bodyPr>
          <a:lstStyle/>
          <a:p>
            <a:r>
              <a:rPr lang="fr-FR" sz="1100" b="1" dirty="0">
                <a:hlinkClick r:id="rId8"/>
              </a:rPr>
              <a:t>Convoyage d'aggloméré à </a:t>
            </a:r>
          </a:p>
          <a:p>
            <a:r>
              <a:rPr lang="fr-FR" sz="1100" b="1" dirty="0">
                <a:hlinkClick r:id="rId8"/>
              </a:rPr>
              <a:t>chaud</a:t>
            </a:r>
            <a:endParaRPr lang="fr-FR" sz="1100" b="1" dirty="0"/>
          </a:p>
          <a:p>
            <a:r>
              <a:rPr lang="fr-FR" sz="1100" b="1" cap="all" dirty="0"/>
              <a:t>MAGALDI ECOBELT®</a:t>
            </a:r>
          </a:p>
          <a:p>
            <a:r>
              <a:rPr lang="fr-FR" sz="1100" dirty="0"/>
              <a:t>Un convoyeur à bande en acier étanche à la poussière pour le transport d'aggloméré à chaud </a:t>
            </a:r>
          </a:p>
          <a:p>
            <a:r>
              <a:rPr lang="fr-FR" sz="1100" dirty="0"/>
              <a:t>dans des conditions difficiles.</a:t>
            </a:r>
          </a:p>
          <a:p>
            <a:endParaRPr lang="fr-FR" sz="1100" dirty="0"/>
          </a:p>
        </p:txBody>
      </p:sp>
      <p:pic>
        <p:nvPicPr>
          <p:cNvPr id="22" name="Imag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29253">
            <a:off x="7681282" y="2676597"/>
            <a:ext cx="297962" cy="297962"/>
          </a:xfrm>
          <a:prstGeom prst="rect">
            <a:avLst/>
          </a:prstGeom>
        </p:spPr>
      </p:pic>
      <p:sp>
        <p:nvSpPr>
          <p:cNvPr id="21" name="Rectangle 20"/>
          <p:cNvSpPr/>
          <p:nvPr/>
        </p:nvSpPr>
        <p:spPr>
          <a:xfrm>
            <a:off x="8209187" y="6406485"/>
            <a:ext cx="596830" cy="276999"/>
          </a:xfrm>
          <a:prstGeom prst="rect">
            <a:avLst/>
          </a:prstGeom>
        </p:spPr>
        <p:txBody>
          <a:bodyPr wrap="none">
            <a:spAutoFit/>
          </a:bodyPr>
          <a:lstStyle/>
          <a:p>
            <a:r>
              <a:rPr lang="fr-FR" sz="1200" cap="all" dirty="0"/>
              <a:t>P</a:t>
            </a:r>
            <a:r>
              <a:rPr lang="fr-FR" sz="1200" dirty="0"/>
              <a:t>age 9</a:t>
            </a:r>
          </a:p>
        </p:txBody>
      </p:sp>
      <p:sp>
        <p:nvSpPr>
          <p:cNvPr id="26" name="Rectangle 25"/>
          <p:cNvSpPr/>
          <p:nvPr/>
        </p:nvSpPr>
        <p:spPr>
          <a:xfrm>
            <a:off x="233960" y="3881771"/>
            <a:ext cx="8478040" cy="18675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b="1" dirty="0">
              <a:solidFill>
                <a:schemeClr val="tx1"/>
              </a:solidFill>
              <a:hlinkClick r:id="rId4"/>
            </a:endParaRPr>
          </a:p>
          <a:p>
            <a:endParaRPr lang="fr-FR" sz="1100" dirty="0">
              <a:solidFill>
                <a:schemeClr val="tx1"/>
              </a:solidFill>
            </a:endParaRPr>
          </a:p>
        </p:txBody>
      </p:sp>
      <p:pic>
        <p:nvPicPr>
          <p:cNvPr id="5" name="Picture 2" descr="logo magald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9615" y="5518222"/>
            <a:ext cx="2617214" cy="74608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91112C00-1016-45FD-A0F0-A4AFB2F3B82E}"/>
              </a:ext>
            </a:extLst>
          </p:cNvPr>
          <p:cNvPicPr>
            <a:picLocks noChangeAspect="1"/>
          </p:cNvPicPr>
          <p:nvPr/>
        </p:nvPicPr>
        <p:blipFill>
          <a:blip r:embed="rId10"/>
          <a:stretch>
            <a:fillRect/>
          </a:stretch>
        </p:blipFill>
        <p:spPr>
          <a:xfrm>
            <a:off x="7145999" y="291184"/>
            <a:ext cx="1797841" cy="977576"/>
          </a:xfrm>
          <a:prstGeom prst="rect">
            <a:avLst/>
          </a:prstGeom>
        </p:spPr>
      </p:pic>
    </p:spTree>
    <p:extLst>
      <p:ext uri="{BB962C8B-B14F-4D97-AF65-F5344CB8AC3E}">
        <p14:creationId xmlns:p14="http://schemas.microsoft.com/office/powerpoint/2010/main" val="27416468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3283</TotalTime>
  <Words>5008</Words>
  <Application>Microsoft Office PowerPoint</Application>
  <PresentationFormat>Affichage à l'écran (4:3)</PresentationFormat>
  <Paragraphs>675</Paragraphs>
  <Slides>18</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Pietro Carabelli</dc:creator>
  <cp:lastModifiedBy>Joël MAUREZ</cp:lastModifiedBy>
  <cp:revision>366</cp:revision>
  <dcterms:created xsi:type="dcterms:W3CDTF">2022-06-11T10:10:32Z</dcterms:created>
  <dcterms:modified xsi:type="dcterms:W3CDTF">2022-07-25T14:36:19Z</dcterms:modified>
</cp:coreProperties>
</file>